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6" r:id="rId3"/>
    <p:sldId id="258" r:id="rId4"/>
    <p:sldId id="259" r:id="rId5"/>
    <p:sldId id="260" r:id="rId6"/>
    <p:sldId id="264" r:id="rId7"/>
    <p:sldId id="261" r:id="rId8"/>
    <p:sldId id="262" r:id="rId9"/>
    <p:sldId id="263"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8" d="100"/>
          <a:sy n="68" d="100"/>
        </p:scale>
        <p:origin x="61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PG>
</file>

<file path=ppt/media/image6.JP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8C7A-4025-40BB-B727-77F95D2456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893460C-034A-40E7-BACD-714B809326A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D6BD4DE-1C64-45C7-AD40-D94ED2D9FC4B}"/>
              </a:ext>
            </a:extLst>
          </p:cNvPr>
          <p:cNvSpPr>
            <a:spLocks noGrp="1"/>
          </p:cNvSpPr>
          <p:nvPr>
            <p:ph type="dt" sz="half" idx="10"/>
          </p:nvPr>
        </p:nvSpPr>
        <p:spPr/>
        <p:txBody>
          <a:bodyPr/>
          <a:lstStyle/>
          <a:p>
            <a:fld id="{3F1B27C1-956E-4C4D-A508-ABCB93F8594F}" type="datetimeFigureOut">
              <a:rPr lang="en-IN" smtClean="0"/>
              <a:t>27-03-2025</a:t>
            </a:fld>
            <a:endParaRPr lang="en-IN"/>
          </a:p>
        </p:txBody>
      </p:sp>
      <p:sp>
        <p:nvSpPr>
          <p:cNvPr id="5" name="Footer Placeholder 4">
            <a:extLst>
              <a:ext uri="{FF2B5EF4-FFF2-40B4-BE49-F238E27FC236}">
                <a16:creationId xmlns:a16="http://schemas.microsoft.com/office/drawing/2014/main" id="{A42B9AC6-3163-4C3E-85EF-3C365AF9F37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322D55F-8428-418A-8DE4-39796B87B824}"/>
              </a:ext>
            </a:extLst>
          </p:cNvPr>
          <p:cNvSpPr>
            <a:spLocks noGrp="1"/>
          </p:cNvSpPr>
          <p:nvPr>
            <p:ph type="sldNum" sz="quarter" idx="12"/>
          </p:nvPr>
        </p:nvSpPr>
        <p:spPr/>
        <p:txBody>
          <a:bodyPr/>
          <a:lstStyle/>
          <a:p>
            <a:fld id="{BE28DBBC-BBBE-4CB0-8F9A-5C5CBD4493EF}" type="slidenum">
              <a:rPr lang="en-IN" smtClean="0"/>
              <a:t>‹#›</a:t>
            </a:fld>
            <a:endParaRPr lang="en-IN"/>
          </a:p>
        </p:txBody>
      </p:sp>
    </p:spTree>
    <p:extLst>
      <p:ext uri="{BB962C8B-B14F-4D97-AF65-F5344CB8AC3E}">
        <p14:creationId xmlns:p14="http://schemas.microsoft.com/office/powerpoint/2010/main" val="33192221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468B7-1E96-40E7-AFAD-17250B4A1EC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89B9BCE-9E57-4788-9986-5EBB752BEB3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6C905EF-54DB-4DFF-A887-0EA150BDCAA9}"/>
              </a:ext>
            </a:extLst>
          </p:cNvPr>
          <p:cNvSpPr>
            <a:spLocks noGrp="1"/>
          </p:cNvSpPr>
          <p:nvPr>
            <p:ph type="dt" sz="half" idx="10"/>
          </p:nvPr>
        </p:nvSpPr>
        <p:spPr/>
        <p:txBody>
          <a:bodyPr/>
          <a:lstStyle/>
          <a:p>
            <a:fld id="{3F1B27C1-956E-4C4D-A508-ABCB93F8594F}" type="datetimeFigureOut">
              <a:rPr lang="en-IN" smtClean="0"/>
              <a:t>27-03-2025</a:t>
            </a:fld>
            <a:endParaRPr lang="en-IN"/>
          </a:p>
        </p:txBody>
      </p:sp>
      <p:sp>
        <p:nvSpPr>
          <p:cNvPr id="5" name="Footer Placeholder 4">
            <a:extLst>
              <a:ext uri="{FF2B5EF4-FFF2-40B4-BE49-F238E27FC236}">
                <a16:creationId xmlns:a16="http://schemas.microsoft.com/office/drawing/2014/main" id="{A44AB11C-96AD-46E6-92AC-847648C3FD5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E26A53B-FB23-4976-8732-B74B5CFA65DA}"/>
              </a:ext>
            </a:extLst>
          </p:cNvPr>
          <p:cNvSpPr>
            <a:spLocks noGrp="1"/>
          </p:cNvSpPr>
          <p:nvPr>
            <p:ph type="sldNum" sz="quarter" idx="12"/>
          </p:nvPr>
        </p:nvSpPr>
        <p:spPr/>
        <p:txBody>
          <a:bodyPr/>
          <a:lstStyle/>
          <a:p>
            <a:fld id="{BE28DBBC-BBBE-4CB0-8F9A-5C5CBD4493EF}" type="slidenum">
              <a:rPr lang="en-IN" smtClean="0"/>
              <a:t>‹#›</a:t>
            </a:fld>
            <a:endParaRPr lang="en-IN"/>
          </a:p>
        </p:txBody>
      </p:sp>
    </p:spTree>
    <p:extLst>
      <p:ext uri="{BB962C8B-B14F-4D97-AF65-F5344CB8AC3E}">
        <p14:creationId xmlns:p14="http://schemas.microsoft.com/office/powerpoint/2010/main" val="32849266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353E08B-C7BF-4E2B-AEB9-5ADB18E7FB8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A4C6A14-CD33-443C-9404-B7FA7E7B2F3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10965E3-DF45-419C-B404-78AEE37B8DAC}"/>
              </a:ext>
            </a:extLst>
          </p:cNvPr>
          <p:cNvSpPr>
            <a:spLocks noGrp="1"/>
          </p:cNvSpPr>
          <p:nvPr>
            <p:ph type="dt" sz="half" idx="10"/>
          </p:nvPr>
        </p:nvSpPr>
        <p:spPr/>
        <p:txBody>
          <a:bodyPr/>
          <a:lstStyle/>
          <a:p>
            <a:fld id="{3F1B27C1-956E-4C4D-A508-ABCB93F8594F}" type="datetimeFigureOut">
              <a:rPr lang="en-IN" smtClean="0"/>
              <a:t>27-03-2025</a:t>
            </a:fld>
            <a:endParaRPr lang="en-IN"/>
          </a:p>
        </p:txBody>
      </p:sp>
      <p:sp>
        <p:nvSpPr>
          <p:cNvPr id="5" name="Footer Placeholder 4">
            <a:extLst>
              <a:ext uri="{FF2B5EF4-FFF2-40B4-BE49-F238E27FC236}">
                <a16:creationId xmlns:a16="http://schemas.microsoft.com/office/drawing/2014/main" id="{0DCED1BA-7474-4D31-AB36-C753F5CDA60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DFDBB33-B579-4516-8B05-A6E5D0DB70DE}"/>
              </a:ext>
            </a:extLst>
          </p:cNvPr>
          <p:cNvSpPr>
            <a:spLocks noGrp="1"/>
          </p:cNvSpPr>
          <p:nvPr>
            <p:ph type="sldNum" sz="quarter" idx="12"/>
          </p:nvPr>
        </p:nvSpPr>
        <p:spPr/>
        <p:txBody>
          <a:bodyPr/>
          <a:lstStyle/>
          <a:p>
            <a:fld id="{BE28DBBC-BBBE-4CB0-8F9A-5C5CBD4493EF}" type="slidenum">
              <a:rPr lang="en-IN" smtClean="0"/>
              <a:t>‹#›</a:t>
            </a:fld>
            <a:endParaRPr lang="en-IN"/>
          </a:p>
        </p:txBody>
      </p:sp>
    </p:spTree>
    <p:extLst>
      <p:ext uri="{BB962C8B-B14F-4D97-AF65-F5344CB8AC3E}">
        <p14:creationId xmlns:p14="http://schemas.microsoft.com/office/powerpoint/2010/main" val="23859795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D8E37-A781-4199-B83E-DF749D86442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148B6EB-9430-4814-8532-AC0BDB109C3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D215450-009D-4505-B9D5-94FFB58C11EA}"/>
              </a:ext>
            </a:extLst>
          </p:cNvPr>
          <p:cNvSpPr>
            <a:spLocks noGrp="1"/>
          </p:cNvSpPr>
          <p:nvPr>
            <p:ph type="dt" sz="half" idx="10"/>
          </p:nvPr>
        </p:nvSpPr>
        <p:spPr/>
        <p:txBody>
          <a:bodyPr/>
          <a:lstStyle/>
          <a:p>
            <a:fld id="{3F1B27C1-956E-4C4D-A508-ABCB93F8594F}" type="datetimeFigureOut">
              <a:rPr lang="en-IN" smtClean="0"/>
              <a:t>27-03-2025</a:t>
            </a:fld>
            <a:endParaRPr lang="en-IN"/>
          </a:p>
        </p:txBody>
      </p:sp>
      <p:sp>
        <p:nvSpPr>
          <p:cNvPr id="5" name="Footer Placeholder 4">
            <a:extLst>
              <a:ext uri="{FF2B5EF4-FFF2-40B4-BE49-F238E27FC236}">
                <a16:creationId xmlns:a16="http://schemas.microsoft.com/office/drawing/2014/main" id="{CB86B49B-7A6E-4423-A72B-CCEF294E00B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299A71D-9973-4EA7-8937-D61C3A85983D}"/>
              </a:ext>
            </a:extLst>
          </p:cNvPr>
          <p:cNvSpPr>
            <a:spLocks noGrp="1"/>
          </p:cNvSpPr>
          <p:nvPr>
            <p:ph type="sldNum" sz="quarter" idx="12"/>
          </p:nvPr>
        </p:nvSpPr>
        <p:spPr/>
        <p:txBody>
          <a:bodyPr/>
          <a:lstStyle/>
          <a:p>
            <a:fld id="{BE28DBBC-BBBE-4CB0-8F9A-5C5CBD4493EF}" type="slidenum">
              <a:rPr lang="en-IN" smtClean="0"/>
              <a:t>‹#›</a:t>
            </a:fld>
            <a:endParaRPr lang="en-IN"/>
          </a:p>
        </p:txBody>
      </p:sp>
    </p:spTree>
    <p:extLst>
      <p:ext uri="{BB962C8B-B14F-4D97-AF65-F5344CB8AC3E}">
        <p14:creationId xmlns:p14="http://schemas.microsoft.com/office/powerpoint/2010/main" val="13571547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CD72B-375C-45E4-B110-36E7A8DF270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7C4C328-9A17-4F21-9CA5-21EC902A92B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D1BA022-5075-46D6-AB20-2AC4CC096AD2}"/>
              </a:ext>
            </a:extLst>
          </p:cNvPr>
          <p:cNvSpPr>
            <a:spLocks noGrp="1"/>
          </p:cNvSpPr>
          <p:nvPr>
            <p:ph type="dt" sz="half" idx="10"/>
          </p:nvPr>
        </p:nvSpPr>
        <p:spPr/>
        <p:txBody>
          <a:bodyPr/>
          <a:lstStyle/>
          <a:p>
            <a:fld id="{3F1B27C1-956E-4C4D-A508-ABCB93F8594F}" type="datetimeFigureOut">
              <a:rPr lang="en-IN" smtClean="0"/>
              <a:t>27-03-2025</a:t>
            </a:fld>
            <a:endParaRPr lang="en-IN"/>
          </a:p>
        </p:txBody>
      </p:sp>
      <p:sp>
        <p:nvSpPr>
          <p:cNvPr id="5" name="Footer Placeholder 4">
            <a:extLst>
              <a:ext uri="{FF2B5EF4-FFF2-40B4-BE49-F238E27FC236}">
                <a16:creationId xmlns:a16="http://schemas.microsoft.com/office/drawing/2014/main" id="{30B09A24-E203-4647-ACE5-32BE74B89DA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5BA112A-DC67-4AFE-AF57-8BB4BD116C4D}"/>
              </a:ext>
            </a:extLst>
          </p:cNvPr>
          <p:cNvSpPr>
            <a:spLocks noGrp="1"/>
          </p:cNvSpPr>
          <p:nvPr>
            <p:ph type="sldNum" sz="quarter" idx="12"/>
          </p:nvPr>
        </p:nvSpPr>
        <p:spPr/>
        <p:txBody>
          <a:bodyPr/>
          <a:lstStyle/>
          <a:p>
            <a:fld id="{BE28DBBC-BBBE-4CB0-8F9A-5C5CBD4493EF}" type="slidenum">
              <a:rPr lang="en-IN" smtClean="0"/>
              <a:t>‹#›</a:t>
            </a:fld>
            <a:endParaRPr lang="en-IN"/>
          </a:p>
        </p:txBody>
      </p:sp>
    </p:spTree>
    <p:extLst>
      <p:ext uri="{BB962C8B-B14F-4D97-AF65-F5344CB8AC3E}">
        <p14:creationId xmlns:p14="http://schemas.microsoft.com/office/powerpoint/2010/main" val="31331720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7E921-4F8B-47C0-AB55-1E4319AF724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78BBAA6-4126-439C-A3E3-BE46745CC19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BF387BC-3106-4A85-A8E2-01A9C9CCD3A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4BC6FE9-6DA1-48F2-816D-D0B5772E91B5}"/>
              </a:ext>
            </a:extLst>
          </p:cNvPr>
          <p:cNvSpPr>
            <a:spLocks noGrp="1"/>
          </p:cNvSpPr>
          <p:nvPr>
            <p:ph type="dt" sz="half" idx="10"/>
          </p:nvPr>
        </p:nvSpPr>
        <p:spPr/>
        <p:txBody>
          <a:bodyPr/>
          <a:lstStyle/>
          <a:p>
            <a:fld id="{3F1B27C1-956E-4C4D-A508-ABCB93F8594F}" type="datetimeFigureOut">
              <a:rPr lang="en-IN" smtClean="0"/>
              <a:t>27-03-2025</a:t>
            </a:fld>
            <a:endParaRPr lang="en-IN"/>
          </a:p>
        </p:txBody>
      </p:sp>
      <p:sp>
        <p:nvSpPr>
          <p:cNvPr id="6" name="Footer Placeholder 5">
            <a:extLst>
              <a:ext uri="{FF2B5EF4-FFF2-40B4-BE49-F238E27FC236}">
                <a16:creationId xmlns:a16="http://schemas.microsoft.com/office/drawing/2014/main" id="{B191B67D-EA53-4D75-83E5-DFE10E63AA7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F553CF7-7DED-4DAE-A84B-3E03B4BCC718}"/>
              </a:ext>
            </a:extLst>
          </p:cNvPr>
          <p:cNvSpPr>
            <a:spLocks noGrp="1"/>
          </p:cNvSpPr>
          <p:nvPr>
            <p:ph type="sldNum" sz="quarter" idx="12"/>
          </p:nvPr>
        </p:nvSpPr>
        <p:spPr/>
        <p:txBody>
          <a:bodyPr/>
          <a:lstStyle/>
          <a:p>
            <a:fld id="{BE28DBBC-BBBE-4CB0-8F9A-5C5CBD4493EF}" type="slidenum">
              <a:rPr lang="en-IN" smtClean="0"/>
              <a:t>‹#›</a:t>
            </a:fld>
            <a:endParaRPr lang="en-IN"/>
          </a:p>
        </p:txBody>
      </p:sp>
    </p:spTree>
    <p:extLst>
      <p:ext uri="{BB962C8B-B14F-4D97-AF65-F5344CB8AC3E}">
        <p14:creationId xmlns:p14="http://schemas.microsoft.com/office/powerpoint/2010/main" val="895200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1AA4A-AF5B-4D1D-85B4-B68B8713820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236C039-2E57-43FE-8095-1AD40D98C08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E4D0E85-4F77-4611-BA73-9C9BC883F25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AEFF17D-BB98-47ED-B092-FAD8EDA2144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B795AF9-5F8D-4B3B-B42C-CD6E58C1B24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3914A4E-698E-4A04-B4A9-D23733CCE9FE}"/>
              </a:ext>
            </a:extLst>
          </p:cNvPr>
          <p:cNvSpPr>
            <a:spLocks noGrp="1"/>
          </p:cNvSpPr>
          <p:nvPr>
            <p:ph type="dt" sz="half" idx="10"/>
          </p:nvPr>
        </p:nvSpPr>
        <p:spPr/>
        <p:txBody>
          <a:bodyPr/>
          <a:lstStyle/>
          <a:p>
            <a:fld id="{3F1B27C1-956E-4C4D-A508-ABCB93F8594F}" type="datetimeFigureOut">
              <a:rPr lang="en-IN" smtClean="0"/>
              <a:t>27-03-2025</a:t>
            </a:fld>
            <a:endParaRPr lang="en-IN"/>
          </a:p>
        </p:txBody>
      </p:sp>
      <p:sp>
        <p:nvSpPr>
          <p:cNvPr id="8" name="Footer Placeholder 7">
            <a:extLst>
              <a:ext uri="{FF2B5EF4-FFF2-40B4-BE49-F238E27FC236}">
                <a16:creationId xmlns:a16="http://schemas.microsoft.com/office/drawing/2014/main" id="{EEE0D07A-021E-436F-A663-586CB6181EB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0321A75-0F15-4637-BBE3-8F981186D924}"/>
              </a:ext>
            </a:extLst>
          </p:cNvPr>
          <p:cNvSpPr>
            <a:spLocks noGrp="1"/>
          </p:cNvSpPr>
          <p:nvPr>
            <p:ph type="sldNum" sz="quarter" idx="12"/>
          </p:nvPr>
        </p:nvSpPr>
        <p:spPr/>
        <p:txBody>
          <a:bodyPr/>
          <a:lstStyle/>
          <a:p>
            <a:fld id="{BE28DBBC-BBBE-4CB0-8F9A-5C5CBD4493EF}" type="slidenum">
              <a:rPr lang="en-IN" smtClean="0"/>
              <a:t>‹#›</a:t>
            </a:fld>
            <a:endParaRPr lang="en-IN"/>
          </a:p>
        </p:txBody>
      </p:sp>
    </p:spTree>
    <p:extLst>
      <p:ext uri="{BB962C8B-B14F-4D97-AF65-F5344CB8AC3E}">
        <p14:creationId xmlns:p14="http://schemas.microsoft.com/office/powerpoint/2010/main" val="38715588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579AC-731D-483B-BA50-076620EC1DA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549D2BC-3EB4-4881-BFB2-4ABAA26A2FFE}"/>
              </a:ext>
            </a:extLst>
          </p:cNvPr>
          <p:cNvSpPr>
            <a:spLocks noGrp="1"/>
          </p:cNvSpPr>
          <p:nvPr>
            <p:ph type="dt" sz="half" idx="10"/>
          </p:nvPr>
        </p:nvSpPr>
        <p:spPr/>
        <p:txBody>
          <a:bodyPr/>
          <a:lstStyle/>
          <a:p>
            <a:fld id="{3F1B27C1-956E-4C4D-A508-ABCB93F8594F}" type="datetimeFigureOut">
              <a:rPr lang="en-IN" smtClean="0"/>
              <a:t>27-03-2025</a:t>
            </a:fld>
            <a:endParaRPr lang="en-IN"/>
          </a:p>
        </p:txBody>
      </p:sp>
      <p:sp>
        <p:nvSpPr>
          <p:cNvPr id="4" name="Footer Placeholder 3">
            <a:extLst>
              <a:ext uri="{FF2B5EF4-FFF2-40B4-BE49-F238E27FC236}">
                <a16:creationId xmlns:a16="http://schemas.microsoft.com/office/drawing/2014/main" id="{BF267E3F-951F-4CBB-8A59-22E8BFC48CA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5F0D2BF-B4ED-4FE1-BE20-4CA99A4FDFB3}"/>
              </a:ext>
            </a:extLst>
          </p:cNvPr>
          <p:cNvSpPr>
            <a:spLocks noGrp="1"/>
          </p:cNvSpPr>
          <p:nvPr>
            <p:ph type="sldNum" sz="quarter" idx="12"/>
          </p:nvPr>
        </p:nvSpPr>
        <p:spPr/>
        <p:txBody>
          <a:bodyPr/>
          <a:lstStyle/>
          <a:p>
            <a:fld id="{BE28DBBC-BBBE-4CB0-8F9A-5C5CBD4493EF}" type="slidenum">
              <a:rPr lang="en-IN" smtClean="0"/>
              <a:t>‹#›</a:t>
            </a:fld>
            <a:endParaRPr lang="en-IN"/>
          </a:p>
        </p:txBody>
      </p:sp>
    </p:spTree>
    <p:extLst>
      <p:ext uri="{BB962C8B-B14F-4D97-AF65-F5344CB8AC3E}">
        <p14:creationId xmlns:p14="http://schemas.microsoft.com/office/powerpoint/2010/main" val="40709199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8AF35C8-A5D2-43C5-9E7E-5EC90602C11E}"/>
              </a:ext>
            </a:extLst>
          </p:cNvPr>
          <p:cNvSpPr>
            <a:spLocks noGrp="1"/>
          </p:cNvSpPr>
          <p:nvPr>
            <p:ph type="dt" sz="half" idx="10"/>
          </p:nvPr>
        </p:nvSpPr>
        <p:spPr/>
        <p:txBody>
          <a:bodyPr/>
          <a:lstStyle/>
          <a:p>
            <a:fld id="{3F1B27C1-956E-4C4D-A508-ABCB93F8594F}" type="datetimeFigureOut">
              <a:rPr lang="en-IN" smtClean="0"/>
              <a:t>27-03-2025</a:t>
            </a:fld>
            <a:endParaRPr lang="en-IN"/>
          </a:p>
        </p:txBody>
      </p:sp>
      <p:sp>
        <p:nvSpPr>
          <p:cNvPr id="3" name="Footer Placeholder 2">
            <a:extLst>
              <a:ext uri="{FF2B5EF4-FFF2-40B4-BE49-F238E27FC236}">
                <a16:creationId xmlns:a16="http://schemas.microsoft.com/office/drawing/2014/main" id="{19FD9910-E811-4385-8019-D40C2CEAAF6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15390D9-86A9-41A2-B7B1-0338F2C155EA}"/>
              </a:ext>
            </a:extLst>
          </p:cNvPr>
          <p:cNvSpPr>
            <a:spLocks noGrp="1"/>
          </p:cNvSpPr>
          <p:nvPr>
            <p:ph type="sldNum" sz="quarter" idx="12"/>
          </p:nvPr>
        </p:nvSpPr>
        <p:spPr/>
        <p:txBody>
          <a:bodyPr/>
          <a:lstStyle/>
          <a:p>
            <a:fld id="{BE28DBBC-BBBE-4CB0-8F9A-5C5CBD4493EF}" type="slidenum">
              <a:rPr lang="en-IN" smtClean="0"/>
              <a:t>‹#›</a:t>
            </a:fld>
            <a:endParaRPr lang="en-IN"/>
          </a:p>
        </p:txBody>
      </p:sp>
    </p:spTree>
    <p:extLst>
      <p:ext uri="{BB962C8B-B14F-4D97-AF65-F5344CB8AC3E}">
        <p14:creationId xmlns:p14="http://schemas.microsoft.com/office/powerpoint/2010/main" val="2782850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8D4E3-A4FF-4E0B-B9EC-CA47CCAE2AE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E18903E-9C87-4ED9-9CD8-BE87521CCA4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E9DD07F-ADFB-49CB-8323-2DF3772FC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02D1592-219F-4B1D-9B96-DB44F9BAC476}"/>
              </a:ext>
            </a:extLst>
          </p:cNvPr>
          <p:cNvSpPr>
            <a:spLocks noGrp="1"/>
          </p:cNvSpPr>
          <p:nvPr>
            <p:ph type="dt" sz="half" idx="10"/>
          </p:nvPr>
        </p:nvSpPr>
        <p:spPr/>
        <p:txBody>
          <a:bodyPr/>
          <a:lstStyle/>
          <a:p>
            <a:fld id="{3F1B27C1-956E-4C4D-A508-ABCB93F8594F}" type="datetimeFigureOut">
              <a:rPr lang="en-IN" smtClean="0"/>
              <a:t>27-03-2025</a:t>
            </a:fld>
            <a:endParaRPr lang="en-IN"/>
          </a:p>
        </p:txBody>
      </p:sp>
      <p:sp>
        <p:nvSpPr>
          <p:cNvPr id="6" name="Footer Placeholder 5">
            <a:extLst>
              <a:ext uri="{FF2B5EF4-FFF2-40B4-BE49-F238E27FC236}">
                <a16:creationId xmlns:a16="http://schemas.microsoft.com/office/drawing/2014/main" id="{EA4F5FC4-C196-45C1-BF88-63E42171524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80D6497-A247-47A7-8F2A-71855DB69D6C}"/>
              </a:ext>
            </a:extLst>
          </p:cNvPr>
          <p:cNvSpPr>
            <a:spLocks noGrp="1"/>
          </p:cNvSpPr>
          <p:nvPr>
            <p:ph type="sldNum" sz="quarter" idx="12"/>
          </p:nvPr>
        </p:nvSpPr>
        <p:spPr/>
        <p:txBody>
          <a:bodyPr/>
          <a:lstStyle/>
          <a:p>
            <a:fld id="{BE28DBBC-BBBE-4CB0-8F9A-5C5CBD4493EF}" type="slidenum">
              <a:rPr lang="en-IN" smtClean="0"/>
              <a:t>‹#›</a:t>
            </a:fld>
            <a:endParaRPr lang="en-IN"/>
          </a:p>
        </p:txBody>
      </p:sp>
    </p:spTree>
    <p:extLst>
      <p:ext uri="{BB962C8B-B14F-4D97-AF65-F5344CB8AC3E}">
        <p14:creationId xmlns:p14="http://schemas.microsoft.com/office/powerpoint/2010/main" val="35080232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8B3ED-2221-4597-A9A1-D6B9B4A6E4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BFC4BD7-A81A-40E7-8A34-8A9C4CCD41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088A8DD-3FF4-44E7-88F1-FDFD669621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B4C34C0-1124-48B3-88C5-6602B5C0AD17}"/>
              </a:ext>
            </a:extLst>
          </p:cNvPr>
          <p:cNvSpPr>
            <a:spLocks noGrp="1"/>
          </p:cNvSpPr>
          <p:nvPr>
            <p:ph type="dt" sz="half" idx="10"/>
          </p:nvPr>
        </p:nvSpPr>
        <p:spPr/>
        <p:txBody>
          <a:bodyPr/>
          <a:lstStyle/>
          <a:p>
            <a:fld id="{3F1B27C1-956E-4C4D-A508-ABCB93F8594F}" type="datetimeFigureOut">
              <a:rPr lang="en-IN" smtClean="0"/>
              <a:t>27-03-2025</a:t>
            </a:fld>
            <a:endParaRPr lang="en-IN"/>
          </a:p>
        </p:txBody>
      </p:sp>
      <p:sp>
        <p:nvSpPr>
          <p:cNvPr id="6" name="Footer Placeholder 5">
            <a:extLst>
              <a:ext uri="{FF2B5EF4-FFF2-40B4-BE49-F238E27FC236}">
                <a16:creationId xmlns:a16="http://schemas.microsoft.com/office/drawing/2014/main" id="{F4EC09E4-BA37-4AE6-BDD2-FF494CD3B4B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030C5FF-A10B-434E-AC34-C16E1914D2F4}"/>
              </a:ext>
            </a:extLst>
          </p:cNvPr>
          <p:cNvSpPr>
            <a:spLocks noGrp="1"/>
          </p:cNvSpPr>
          <p:nvPr>
            <p:ph type="sldNum" sz="quarter" idx="12"/>
          </p:nvPr>
        </p:nvSpPr>
        <p:spPr/>
        <p:txBody>
          <a:bodyPr/>
          <a:lstStyle/>
          <a:p>
            <a:fld id="{BE28DBBC-BBBE-4CB0-8F9A-5C5CBD4493EF}" type="slidenum">
              <a:rPr lang="en-IN" smtClean="0"/>
              <a:t>‹#›</a:t>
            </a:fld>
            <a:endParaRPr lang="en-IN"/>
          </a:p>
        </p:txBody>
      </p:sp>
    </p:spTree>
    <p:extLst>
      <p:ext uri="{BB962C8B-B14F-4D97-AF65-F5344CB8AC3E}">
        <p14:creationId xmlns:p14="http://schemas.microsoft.com/office/powerpoint/2010/main" val="2762450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93EFC3-A5E9-4006-9E93-D7CD2A40694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8BFB549-C663-4A6F-B4A9-73EECEAF17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294C3CC-71BD-4E5C-9B47-F968F954FF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1B27C1-956E-4C4D-A508-ABCB93F8594F}" type="datetimeFigureOut">
              <a:rPr lang="en-IN" smtClean="0"/>
              <a:t>27-03-2025</a:t>
            </a:fld>
            <a:endParaRPr lang="en-IN"/>
          </a:p>
        </p:txBody>
      </p:sp>
      <p:sp>
        <p:nvSpPr>
          <p:cNvPr id="5" name="Footer Placeholder 4">
            <a:extLst>
              <a:ext uri="{FF2B5EF4-FFF2-40B4-BE49-F238E27FC236}">
                <a16:creationId xmlns:a16="http://schemas.microsoft.com/office/drawing/2014/main" id="{1B746545-DC32-4B6C-9659-14452C3630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A9616B5-0A0C-419C-ABC3-8CAD5A679BA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28DBBC-BBBE-4CB0-8F9A-5C5CBD4493EF}" type="slidenum">
              <a:rPr lang="en-IN" smtClean="0"/>
              <a:t>‹#›</a:t>
            </a:fld>
            <a:endParaRPr lang="en-IN"/>
          </a:p>
        </p:txBody>
      </p:sp>
    </p:spTree>
    <p:extLst>
      <p:ext uri="{BB962C8B-B14F-4D97-AF65-F5344CB8AC3E}">
        <p14:creationId xmlns:p14="http://schemas.microsoft.com/office/powerpoint/2010/main" val="37932620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1.jpeg"/></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 Id="rId4" Type="http://schemas.openxmlformats.org/officeDocument/2006/relationships/image" Target="../media/image1.jpeg"/></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FF643E-9206-40C0-9005-FD2174E5F486}"/>
              </a:ext>
            </a:extLst>
          </p:cNvPr>
          <p:cNvSpPr>
            <a:spLocks noGrp="1"/>
          </p:cNvSpPr>
          <p:nvPr>
            <p:ph type="ctrTitle"/>
          </p:nvPr>
        </p:nvSpPr>
        <p:spPr>
          <a:xfrm>
            <a:off x="1524000" y="0"/>
            <a:ext cx="9144000" cy="1178351"/>
          </a:xfrm>
        </p:spPr>
        <p:txBody>
          <a:bodyPr>
            <a:normAutofit/>
          </a:bodyPr>
          <a:lstStyle/>
          <a:p>
            <a:r>
              <a:rPr lang="en-US" sz="3600" b="1" u="sng">
                <a:effectLst>
                  <a:outerShdw blurRad="38100" dist="38100" dir="2700000" algn="tl">
                    <a:srgbClr val="000000">
                      <a:alpha val="43137"/>
                    </a:srgbClr>
                  </a:outerShdw>
                </a:effectLst>
                <a:latin typeface="Baskerville Old Face" panose="02020602080505020303" pitchFamily="18" charset="0"/>
              </a:rPr>
              <a:t>TECHNOFUSION </a:t>
            </a:r>
            <a:r>
              <a:rPr lang="en-US" sz="3600" b="1" u="sng" dirty="0">
                <a:effectLst>
                  <a:outerShdw blurRad="38100" dist="38100" dir="2700000" algn="tl">
                    <a:srgbClr val="000000">
                      <a:alpha val="43137"/>
                    </a:srgbClr>
                  </a:outerShdw>
                </a:effectLst>
                <a:latin typeface="Baskerville Old Face" panose="02020602080505020303" pitchFamily="18" charset="0"/>
              </a:rPr>
              <a:t>1.0</a:t>
            </a:r>
            <a:br>
              <a:rPr lang="en-US" sz="3600" dirty="0">
                <a:latin typeface="Baskerville Old Face" panose="02020602080505020303" pitchFamily="18" charset="0"/>
              </a:rPr>
            </a:br>
            <a:endParaRPr lang="en-IN" sz="3600" dirty="0">
              <a:latin typeface="Baskerville Old Face" panose="02020602080505020303" pitchFamily="18" charset="0"/>
            </a:endParaRPr>
          </a:p>
        </p:txBody>
      </p:sp>
      <p:sp>
        <p:nvSpPr>
          <p:cNvPr id="3" name="Subtitle 2">
            <a:extLst>
              <a:ext uri="{FF2B5EF4-FFF2-40B4-BE49-F238E27FC236}">
                <a16:creationId xmlns:a16="http://schemas.microsoft.com/office/drawing/2014/main" id="{12723549-5B10-4651-B466-2B40289E4DA3}"/>
              </a:ext>
            </a:extLst>
          </p:cNvPr>
          <p:cNvSpPr>
            <a:spLocks noGrp="1"/>
          </p:cNvSpPr>
          <p:nvPr>
            <p:ph type="subTitle" idx="1"/>
          </p:nvPr>
        </p:nvSpPr>
        <p:spPr>
          <a:xfrm>
            <a:off x="122548" y="810706"/>
            <a:ext cx="11953188" cy="5797484"/>
          </a:xfrm>
        </p:spPr>
        <p:txBody>
          <a:bodyPr>
            <a:normAutofit/>
          </a:bodyPr>
          <a:lstStyle/>
          <a:p>
            <a:r>
              <a:rPr lang="en-US" sz="3600" u="sng" dirty="0">
                <a:latin typeface="Baskerville Old Face" panose="02020602080505020303" pitchFamily="18" charset="0"/>
              </a:rPr>
              <a:t>TITLE PAGE</a:t>
            </a:r>
          </a:p>
          <a:p>
            <a:endParaRPr lang="en-US" sz="3600" u="sng" dirty="0">
              <a:latin typeface="Baskerville Old Face" panose="02020602080505020303" pitchFamily="18" charset="0"/>
            </a:endParaRPr>
          </a:p>
          <a:p>
            <a:pPr marL="457200" indent="-457200" algn="l">
              <a:buFont typeface="Arial" panose="020B0604020202020204" pitchFamily="34" charset="0"/>
              <a:buChar char="•"/>
            </a:pPr>
            <a:r>
              <a:rPr lang="en-US" sz="2800" b="1" dirty="0">
                <a:latin typeface="Baskerville Old Face" panose="02020602080505020303" pitchFamily="18" charset="0"/>
              </a:rPr>
              <a:t>Problem Statement – City Issues And Problem Identification</a:t>
            </a:r>
          </a:p>
          <a:p>
            <a:pPr marL="457200" indent="-457200" algn="l">
              <a:buFont typeface="Arial" panose="020B0604020202020204" pitchFamily="34" charset="0"/>
              <a:buChar char="•"/>
            </a:pPr>
            <a:r>
              <a:rPr lang="en-US" sz="2800" b="1" dirty="0">
                <a:latin typeface="Baskerville Old Face" panose="02020602080505020303" pitchFamily="18" charset="0"/>
              </a:rPr>
              <a:t>Theme – Social Welfare (Public Sector)</a:t>
            </a:r>
          </a:p>
          <a:p>
            <a:pPr marL="457200" indent="-457200" algn="l">
              <a:buFont typeface="Arial" panose="020B0604020202020204" pitchFamily="34" charset="0"/>
              <a:buChar char="•"/>
            </a:pPr>
            <a:r>
              <a:rPr lang="en-US" sz="2800" b="1" dirty="0">
                <a:latin typeface="Baskerville Old Face" panose="02020602080505020303" pitchFamily="18" charset="0"/>
              </a:rPr>
              <a:t>Project Title – Clean IT - Smart Garbage Reporting System</a:t>
            </a:r>
          </a:p>
          <a:p>
            <a:pPr marL="457200" indent="-457200" algn="l">
              <a:buFont typeface="Arial" panose="020B0604020202020204" pitchFamily="34" charset="0"/>
              <a:buChar char="•"/>
            </a:pPr>
            <a:r>
              <a:rPr lang="en-US" sz="2800" b="1" dirty="0">
                <a:latin typeface="Baskerville Old Face" panose="02020602080505020303" pitchFamily="18" charset="0"/>
              </a:rPr>
              <a:t>Team Name – Master Minions</a:t>
            </a:r>
          </a:p>
          <a:p>
            <a:pPr marL="457200" indent="-457200" algn="l">
              <a:buFont typeface="Arial" panose="020B0604020202020204" pitchFamily="34" charset="0"/>
              <a:buChar char="•"/>
            </a:pPr>
            <a:r>
              <a:rPr lang="en-US" sz="2800" b="1" dirty="0">
                <a:latin typeface="Baskerville Old Face" panose="02020602080505020303" pitchFamily="18" charset="0"/>
              </a:rPr>
              <a:t>Team Member 1 – </a:t>
            </a:r>
            <a:r>
              <a:rPr lang="en-US" sz="2800" b="1" dirty="0" err="1">
                <a:latin typeface="Baskerville Old Face" panose="02020602080505020303" pitchFamily="18" charset="0"/>
              </a:rPr>
              <a:t>Kashish</a:t>
            </a:r>
            <a:r>
              <a:rPr lang="en-US" sz="2800" b="1" dirty="0">
                <a:latin typeface="Baskerville Old Face" panose="02020602080505020303" pitchFamily="18" charset="0"/>
              </a:rPr>
              <a:t> Sharma</a:t>
            </a:r>
          </a:p>
          <a:p>
            <a:pPr marL="457200" indent="-457200" algn="l">
              <a:buFont typeface="Arial" panose="020B0604020202020204" pitchFamily="34" charset="0"/>
              <a:buChar char="•"/>
            </a:pPr>
            <a:r>
              <a:rPr lang="en-US" sz="2800" b="1" dirty="0">
                <a:latin typeface="Baskerville Old Face" panose="02020602080505020303" pitchFamily="18" charset="0"/>
              </a:rPr>
              <a:t>Team Member 2 – Piyush Rathore</a:t>
            </a:r>
          </a:p>
          <a:p>
            <a:pPr marL="457200" indent="-457200" algn="l">
              <a:buFont typeface="Arial" panose="020B0604020202020204" pitchFamily="34" charset="0"/>
              <a:buChar char="•"/>
            </a:pPr>
            <a:r>
              <a:rPr lang="en-US" sz="2800" b="1" dirty="0">
                <a:latin typeface="Baskerville Old Face" panose="02020602080505020303" pitchFamily="18" charset="0"/>
              </a:rPr>
              <a:t>Team Member 3 – Dhruv Tiwari</a:t>
            </a:r>
          </a:p>
          <a:p>
            <a:pPr marL="457200" indent="-457200" algn="l">
              <a:buFont typeface="Arial" panose="020B0604020202020204" pitchFamily="34" charset="0"/>
              <a:buChar char="•"/>
            </a:pPr>
            <a:r>
              <a:rPr lang="en-US" sz="2800" b="1" dirty="0">
                <a:latin typeface="Baskerville Old Face" panose="02020602080505020303" pitchFamily="18" charset="0"/>
              </a:rPr>
              <a:t>Team Member 4 – </a:t>
            </a:r>
            <a:r>
              <a:rPr lang="en-US" sz="2800" b="1">
                <a:latin typeface="Baskerville Old Face" panose="02020602080505020303" pitchFamily="18" charset="0"/>
              </a:rPr>
              <a:t>Shashank Gupta</a:t>
            </a:r>
            <a:endParaRPr lang="en-US" sz="2800" b="1" dirty="0">
              <a:latin typeface="Baskerville Old Face" panose="02020602080505020303" pitchFamily="18" charset="0"/>
            </a:endParaRPr>
          </a:p>
          <a:p>
            <a:pPr marL="457200" indent="-457200" algn="l">
              <a:buFont typeface="Arial" panose="020B0604020202020204" pitchFamily="34" charset="0"/>
              <a:buChar char="•"/>
            </a:pPr>
            <a:endParaRPr lang="en-IN" sz="2800" b="1" dirty="0">
              <a:latin typeface="Baskerville Old Face" panose="02020602080505020303" pitchFamily="18" charset="0"/>
            </a:endParaRPr>
          </a:p>
        </p:txBody>
      </p:sp>
      <p:pic>
        <p:nvPicPr>
          <p:cNvPr id="7" name="Picture 6">
            <a:extLst>
              <a:ext uri="{FF2B5EF4-FFF2-40B4-BE49-F238E27FC236}">
                <a16:creationId xmlns:a16="http://schemas.microsoft.com/office/drawing/2014/main" id="{4AF86968-466B-4FD6-AA49-6AC1A6E6A7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1627" y="3573225"/>
            <a:ext cx="3814713" cy="3284775"/>
          </a:xfrm>
          <a:prstGeom prst="rect">
            <a:avLst/>
          </a:prstGeom>
        </p:spPr>
      </p:pic>
      <p:pic>
        <p:nvPicPr>
          <p:cNvPr id="5" name="Picture 4">
            <a:extLst>
              <a:ext uri="{FF2B5EF4-FFF2-40B4-BE49-F238E27FC236}">
                <a16:creationId xmlns:a16="http://schemas.microsoft.com/office/drawing/2014/main" id="{417A4ECF-F322-486B-9E09-5BC3F972F9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168165" cy="1866965"/>
          </a:xfrm>
          <a:prstGeom prst="rect">
            <a:avLst/>
          </a:prstGeom>
        </p:spPr>
      </p:pic>
    </p:spTree>
    <p:extLst>
      <p:ext uri="{BB962C8B-B14F-4D97-AF65-F5344CB8AC3E}">
        <p14:creationId xmlns:p14="http://schemas.microsoft.com/office/powerpoint/2010/main" val="31509874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9C935A-8558-4BC1-A2B4-90ADD21A3251}"/>
              </a:ext>
            </a:extLst>
          </p:cNvPr>
          <p:cNvSpPr>
            <a:spLocks noGrp="1"/>
          </p:cNvSpPr>
          <p:nvPr>
            <p:ph type="title"/>
          </p:nvPr>
        </p:nvSpPr>
        <p:spPr>
          <a:xfrm>
            <a:off x="838200" y="365125"/>
            <a:ext cx="10515600" cy="850933"/>
          </a:xfrm>
        </p:spPr>
        <p:txBody>
          <a:bodyPr/>
          <a:lstStyle/>
          <a:p>
            <a:pPr algn="ctr"/>
            <a:r>
              <a:rPr lang="en-US" u="sng" dirty="0">
                <a:effectLst>
                  <a:outerShdw blurRad="38100" dist="38100" dir="2700000" algn="tl">
                    <a:srgbClr val="000000">
                      <a:alpha val="43137"/>
                    </a:srgbClr>
                  </a:outerShdw>
                </a:effectLst>
                <a:latin typeface="Baskerville Old Face" panose="02020602080505020303" pitchFamily="18" charset="0"/>
              </a:rPr>
              <a:t>CONCLUSION</a:t>
            </a:r>
            <a:endParaRPr lang="en-IN" u="sng" dirty="0">
              <a:effectLst>
                <a:outerShdw blurRad="38100" dist="38100" dir="2700000" algn="tl">
                  <a:srgbClr val="000000">
                    <a:alpha val="43137"/>
                  </a:srgbClr>
                </a:outerShdw>
              </a:effectLst>
              <a:latin typeface="Baskerville Old Face" panose="02020602080505020303" pitchFamily="18" charset="0"/>
            </a:endParaRPr>
          </a:p>
        </p:txBody>
      </p:sp>
      <p:sp>
        <p:nvSpPr>
          <p:cNvPr id="3" name="Content Placeholder 2">
            <a:extLst>
              <a:ext uri="{FF2B5EF4-FFF2-40B4-BE49-F238E27FC236}">
                <a16:creationId xmlns:a16="http://schemas.microsoft.com/office/drawing/2014/main" id="{62B40E13-809E-4FFF-B390-51951D92CD59}"/>
              </a:ext>
            </a:extLst>
          </p:cNvPr>
          <p:cNvSpPr>
            <a:spLocks noGrp="1"/>
          </p:cNvSpPr>
          <p:nvPr>
            <p:ph idx="1"/>
          </p:nvPr>
        </p:nvSpPr>
        <p:spPr>
          <a:xfrm>
            <a:off x="827988" y="1121790"/>
            <a:ext cx="6514707" cy="3987538"/>
          </a:xfrm>
        </p:spPr>
        <p:txBody>
          <a:bodyPr>
            <a:normAutofit lnSpcReduction="10000"/>
          </a:bodyPr>
          <a:lstStyle/>
          <a:p>
            <a:pPr marL="0" indent="0">
              <a:buNone/>
            </a:pPr>
            <a:r>
              <a:rPr lang="en-US" sz="2400" dirty="0">
                <a:latin typeface="Baskerville Old Face" panose="02020602080505020303" pitchFamily="18" charset="0"/>
              </a:rPr>
              <a:t>CLEAN IT presents an innovative solution to a critical issue faced by urban areas: inefficient and delayed waste management. By leveraging real-time image uploading, GPS tracking, and automated report generation, this system empowers citizens to actively participate in maintaining the cleanliness of their neighborhoods, while ensuring that municipal authorities can respond swiftly and effectively.</a:t>
            </a:r>
          </a:p>
          <a:p>
            <a:pPr marL="0" indent="0">
              <a:buNone/>
            </a:pPr>
            <a:r>
              <a:rPr lang="en-US" sz="2400" dirty="0">
                <a:latin typeface="Baskerville Old Face" panose="02020602080505020303" pitchFamily="18" charset="0"/>
              </a:rPr>
              <a:t>By putting the power of reporting and cleanup into the hands of citizens, the </a:t>
            </a:r>
            <a:r>
              <a:rPr lang="en-US" sz="2400" b="1" dirty="0">
                <a:latin typeface="Baskerville Old Face" panose="02020602080505020303" pitchFamily="18" charset="0"/>
              </a:rPr>
              <a:t>Smart Garbage Reporting System</a:t>
            </a:r>
            <a:r>
              <a:rPr lang="en-US" sz="2400" dirty="0">
                <a:latin typeface="Baskerville Old Face" panose="02020602080505020303" pitchFamily="18" charset="0"/>
              </a:rPr>
              <a:t> is paving the way for a cleaner, more responsible urban future.</a:t>
            </a:r>
            <a:endParaRPr lang="en-IN" sz="2400" dirty="0">
              <a:latin typeface="Baskerville Old Face" panose="02020602080505020303" pitchFamily="18" charset="0"/>
            </a:endParaRPr>
          </a:p>
        </p:txBody>
      </p:sp>
      <p:pic>
        <p:nvPicPr>
          <p:cNvPr id="6" name="Picture 5">
            <a:extLst>
              <a:ext uri="{FF2B5EF4-FFF2-40B4-BE49-F238E27FC236}">
                <a16:creationId xmlns:a16="http://schemas.microsoft.com/office/drawing/2014/main" id="{45B2E149-B3B0-4E85-9E27-A9A83DAF032D}"/>
              </a:ext>
            </a:extLst>
          </p:cNvPr>
          <p:cNvPicPr>
            <a:picLocks noChangeAspect="1"/>
          </p:cNvPicPr>
          <p:nvPr/>
        </p:nvPicPr>
        <p:blipFill>
          <a:blip r:embed="rId2"/>
          <a:stretch>
            <a:fillRect/>
          </a:stretch>
        </p:blipFill>
        <p:spPr>
          <a:xfrm>
            <a:off x="7352907" y="1395166"/>
            <a:ext cx="4580642" cy="4930219"/>
          </a:xfrm>
          <a:prstGeom prst="rect">
            <a:avLst/>
          </a:prstGeom>
        </p:spPr>
      </p:pic>
      <p:pic>
        <p:nvPicPr>
          <p:cNvPr id="7" name="Picture 6">
            <a:extLst>
              <a:ext uri="{FF2B5EF4-FFF2-40B4-BE49-F238E27FC236}">
                <a16:creationId xmlns:a16="http://schemas.microsoft.com/office/drawing/2014/main" id="{F191AA56-F22E-4EA1-8709-31307E470172}"/>
              </a:ext>
            </a:extLst>
          </p:cNvPr>
          <p:cNvPicPr>
            <a:picLocks noChangeAspect="1"/>
          </p:cNvPicPr>
          <p:nvPr/>
        </p:nvPicPr>
        <p:blipFill>
          <a:blip r:embed="rId3"/>
          <a:stretch>
            <a:fillRect/>
          </a:stretch>
        </p:blipFill>
        <p:spPr>
          <a:xfrm>
            <a:off x="1163031" y="4760537"/>
            <a:ext cx="5844619" cy="2083323"/>
          </a:xfrm>
          <a:prstGeom prst="rect">
            <a:avLst/>
          </a:prstGeom>
        </p:spPr>
      </p:pic>
      <p:pic>
        <p:nvPicPr>
          <p:cNvPr id="9" name="Picture 8">
            <a:extLst>
              <a:ext uri="{FF2B5EF4-FFF2-40B4-BE49-F238E27FC236}">
                <a16:creationId xmlns:a16="http://schemas.microsoft.com/office/drawing/2014/main" id="{A324A4DE-A7F9-4907-AAA3-EA9E42D07B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19" y="14140"/>
            <a:ext cx="1286348" cy="1107649"/>
          </a:xfrm>
          <a:prstGeom prst="rect">
            <a:avLst/>
          </a:prstGeom>
        </p:spPr>
      </p:pic>
    </p:spTree>
    <p:extLst>
      <p:ext uri="{BB962C8B-B14F-4D97-AF65-F5344CB8AC3E}">
        <p14:creationId xmlns:p14="http://schemas.microsoft.com/office/powerpoint/2010/main" val="14127889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7C183F8-B197-4393-90CC-D855DA591C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7" name="Picture 6">
            <a:extLst>
              <a:ext uri="{FF2B5EF4-FFF2-40B4-BE49-F238E27FC236}">
                <a16:creationId xmlns:a16="http://schemas.microsoft.com/office/drawing/2014/main" id="{C8BD64AE-4D84-4577-A93E-42765F8591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786" y="-160256"/>
            <a:ext cx="3273347" cy="2818615"/>
          </a:xfrm>
          <a:prstGeom prst="rect">
            <a:avLst/>
          </a:prstGeom>
        </p:spPr>
      </p:pic>
    </p:spTree>
    <p:extLst>
      <p:ext uri="{BB962C8B-B14F-4D97-AF65-F5344CB8AC3E}">
        <p14:creationId xmlns:p14="http://schemas.microsoft.com/office/powerpoint/2010/main" val="2160950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39BBA-48C4-4DBA-85DD-BE859B397DF9}"/>
              </a:ext>
            </a:extLst>
          </p:cNvPr>
          <p:cNvSpPr>
            <a:spLocks noGrp="1"/>
          </p:cNvSpPr>
          <p:nvPr>
            <p:ph type="title"/>
          </p:nvPr>
        </p:nvSpPr>
        <p:spPr>
          <a:xfrm>
            <a:off x="1574276" y="103696"/>
            <a:ext cx="9473938" cy="1489434"/>
          </a:xfrm>
        </p:spPr>
        <p:txBody>
          <a:bodyPr>
            <a:normAutofit/>
          </a:bodyPr>
          <a:lstStyle/>
          <a:p>
            <a:pPr algn="ctr"/>
            <a:r>
              <a:rPr lang="en-US" sz="4000" u="sng" dirty="0">
                <a:effectLst>
                  <a:outerShdw blurRad="38100" dist="38100" dir="2700000" algn="tl">
                    <a:srgbClr val="000000">
                      <a:alpha val="43137"/>
                    </a:srgbClr>
                  </a:outerShdw>
                </a:effectLst>
                <a:latin typeface="Baskerville Old Face" panose="02020602080505020303" pitchFamily="18" charset="0"/>
              </a:rPr>
              <a:t>Challenge </a:t>
            </a:r>
            <a:r>
              <a:rPr lang="en-US" sz="4000" dirty="0">
                <a:effectLst>
                  <a:outerShdw blurRad="38100" dist="38100" dir="2700000" algn="tl">
                    <a:srgbClr val="000000">
                      <a:alpha val="43137"/>
                    </a:srgbClr>
                  </a:outerShdw>
                </a:effectLst>
                <a:latin typeface="Baskerville Old Face" panose="02020602080505020303" pitchFamily="18" charset="0"/>
              </a:rPr>
              <a:t>- </a:t>
            </a:r>
            <a:r>
              <a:rPr lang="en-US" sz="2800" dirty="0">
                <a:latin typeface="Baskerville Old Face" panose="02020602080505020303" pitchFamily="18" charset="0"/>
              </a:rPr>
              <a:t>Real-time, accurate reporting, seamless integration with municipal authorities, and maintaining scalability and user engagement for efficient waste management.</a:t>
            </a:r>
            <a:endParaRPr lang="en-IN" sz="2800" u="sng" dirty="0">
              <a:effectLst>
                <a:outerShdw blurRad="38100" dist="38100" dir="2700000" algn="tl">
                  <a:srgbClr val="000000">
                    <a:alpha val="43137"/>
                  </a:srgbClr>
                </a:outerShdw>
              </a:effectLst>
              <a:latin typeface="Baskerville Old Face" panose="02020602080505020303" pitchFamily="18" charset="0"/>
            </a:endParaRPr>
          </a:p>
        </p:txBody>
      </p:sp>
      <p:sp>
        <p:nvSpPr>
          <p:cNvPr id="3" name="Content Placeholder 2">
            <a:extLst>
              <a:ext uri="{FF2B5EF4-FFF2-40B4-BE49-F238E27FC236}">
                <a16:creationId xmlns:a16="http://schemas.microsoft.com/office/drawing/2014/main" id="{2CBFCBF1-587E-4F86-8256-DB524E029157}"/>
              </a:ext>
            </a:extLst>
          </p:cNvPr>
          <p:cNvSpPr>
            <a:spLocks noGrp="1"/>
          </p:cNvSpPr>
          <p:nvPr>
            <p:ph idx="1"/>
          </p:nvPr>
        </p:nvSpPr>
        <p:spPr>
          <a:xfrm>
            <a:off x="245097" y="1593130"/>
            <a:ext cx="7437747" cy="5015060"/>
          </a:xfrm>
        </p:spPr>
        <p:txBody>
          <a:bodyPr>
            <a:normAutofit lnSpcReduction="10000"/>
          </a:bodyPr>
          <a:lstStyle/>
          <a:p>
            <a:pPr marL="0" indent="0">
              <a:buNone/>
            </a:pPr>
            <a:r>
              <a:rPr lang="en-US" sz="2400" b="1" dirty="0">
                <a:latin typeface="Baskerville Old Face" panose="02020602080505020303" pitchFamily="18" charset="0"/>
              </a:rPr>
              <a:t>Objective - </a:t>
            </a:r>
            <a:r>
              <a:rPr lang="en-US" sz="2400" dirty="0">
                <a:latin typeface="Baskerville Old Face" panose="02020602080505020303" pitchFamily="18" charset="0"/>
              </a:rPr>
              <a:t>In many urban areas, garbage collection and waste management remain a significant challenge. Despite the efforts of municipal corporations, the lack of efficient reporting systems and timely actions often results in garbage piling up in public spaces. Citizens are left frustrated with limited ways to report and address these issues.</a:t>
            </a:r>
          </a:p>
          <a:p>
            <a:pPr marL="0" indent="0">
              <a:buNone/>
            </a:pPr>
            <a:endParaRPr lang="en-US" sz="2400" b="1" dirty="0">
              <a:latin typeface="Baskerville Old Face" panose="02020602080505020303" pitchFamily="18" charset="0"/>
            </a:endParaRPr>
          </a:p>
          <a:p>
            <a:pPr marL="0" indent="0">
              <a:buNone/>
            </a:pPr>
            <a:r>
              <a:rPr lang="en-US" sz="2400" b="1" dirty="0">
                <a:latin typeface="Baskerville Old Face" panose="02020602080505020303" pitchFamily="18" charset="0"/>
              </a:rPr>
              <a:t>Problem - The problem</a:t>
            </a:r>
            <a:r>
              <a:rPr lang="en-US" sz="2400" dirty="0">
                <a:latin typeface="Baskerville Old Face" panose="02020602080505020303" pitchFamily="18" charset="0"/>
              </a:rPr>
              <a:t> is that there is no real-time, automated system for citizens to report garbage in their communities, leading to delayed responses and the continued degradation of urban spaces. A simple and efficient system is required to allow citizens to actively participate in waste management by reporting garbage with minimal effort, ensuring quicker municipal action, and promoting cleaner, healthier environments.</a:t>
            </a:r>
            <a:endParaRPr lang="en-IN" sz="2400" b="1" dirty="0">
              <a:latin typeface="Baskerville Old Face" panose="02020602080505020303" pitchFamily="18" charset="0"/>
            </a:endParaRPr>
          </a:p>
        </p:txBody>
      </p:sp>
      <p:pic>
        <p:nvPicPr>
          <p:cNvPr id="7" name="Picture 6">
            <a:extLst>
              <a:ext uri="{FF2B5EF4-FFF2-40B4-BE49-F238E27FC236}">
                <a16:creationId xmlns:a16="http://schemas.microsoft.com/office/drawing/2014/main" id="{2B40E4C5-075B-458B-8323-0DD8FC92DB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729726" cy="1489434"/>
          </a:xfrm>
          <a:prstGeom prst="rect">
            <a:avLst/>
          </a:prstGeom>
        </p:spPr>
      </p:pic>
      <p:pic>
        <p:nvPicPr>
          <p:cNvPr id="8" name="Picture 7">
            <a:extLst>
              <a:ext uri="{FF2B5EF4-FFF2-40B4-BE49-F238E27FC236}">
                <a16:creationId xmlns:a16="http://schemas.microsoft.com/office/drawing/2014/main" id="{B443994E-1A8F-4765-BB7D-851179AA0218}"/>
              </a:ext>
            </a:extLst>
          </p:cNvPr>
          <p:cNvPicPr>
            <a:picLocks noChangeAspect="1"/>
          </p:cNvPicPr>
          <p:nvPr/>
        </p:nvPicPr>
        <p:blipFill>
          <a:blip r:embed="rId3"/>
          <a:stretch>
            <a:fillRect/>
          </a:stretch>
        </p:blipFill>
        <p:spPr>
          <a:xfrm>
            <a:off x="7579151" y="1593130"/>
            <a:ext cx="4367751" cy="4911365"/>
          </a:xfrm>
          <a:prstGeom prst="rect">
            <a:avLst/>
          </a:prstGeom>
        </p:spPr>
      </p:pic>
    </p:spTree>
    <p:extLst>
      <p:ext uri="{BB962C8B-B14F-4D97-AF65-F5344CB8AC3E}">
        <p14:creationId xmlns:p14="http://schemas.microsoft.com/office/powerpoint/2010/main" val="17378308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D30BD-60F2-4A49-955A-A2336D62F6B2}"/>
              </a:ext>
            </a:extLst>
          </p:cNvPr>
          <p:cNvSpPr>
            <a:spLocks noGrp="1"/>
          </p:cNvSpPr>
          <p:nvPr>
            <p:ph type="title"/>
          </p:nvPr>
        </p:nvSpPr>
        <p:spPr>
          <a:xfrm>
            <a:off x="838200" y="226244"/>
            <a:ext cx="10515600" cy="697584"/>
          </a:xfrm>
        </p:spPr>
        <p:txBody>
          <a:bodyPr>
            <a:normAutofit/>
          </a:bodyPr>
          <a:lstStyle/>
          <a:p>
            <a:pPr algn="ctr"/>
            <a:r>
              <a:rPr lang="en-US" sz="4000" u="sng" dirty="0">
                <a:effectLst>
                  <a:outerShdw blurRad="38100" dist="38100" dir="2700000" algn="tl">
                    <a:srgbClr val="000000">
                      <a:alpha val="43137"/>
                    </a:srgbClr>
                  </a:outerShdw>
                </a:effectLst>
                <a:latin typeface="Baskerville Old Face" panose="02020602080505020303" pitchFamily="18" charset="0"/>
              </a:rPr>
              <a:t>Solution Overview</a:t>
            </a:r>
            <a:endParaRPr lang="en-IN" sz="4000" u="sng" dirty="0">
              <a:effectLst>
                <a:outerShdw blurRad="38100" dist="38100" dir="2700000" algn="tl">
                  <a:srgbClr val="000000">
                    <a:alpha val="43137"/>
                  </a:srgbClr>
                </a:outerShdw>
              </a:effectLst>
              <a:latin typeface="Baskerville Old Face" panose="02020602080505020303" pitchFamily="18" charset="0"/>
            </a:endParaRPr>
          </a:p>
        </p:txBody>
      </p:sp>
      <p:pic>
        <p:nvPicPr>
          <p:cNvPr id="11" name="Picture 10">
            <a:extLst>
              <a:ext uri="{FF2B5EF4-FFF2-40B4-BE49-F238E27FC236}">
                <a16:creationId xmlns:a16="http://schemas.microsoft.com/office/drawing/2014/main" id="{6467CD03-809C-4230-902D-488B435E47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829" y="4468306"/>
            <a:ext cx="10737130" cy="2389694"/>
          </a:xfrm>
          <a:prstGeom prst="rect">
            <a:avLst/>
          </a:prstGeom>
        </p:spPr>
      </p:pic>
      <p:pic>
        <p:nvPicPr>
          <p:cNvPr id="14" name="Content Placeholder 13">
            <a:extLst>
              <a:ext uri="{FF2B5EF4-FFF2-40B4-BE49-F238E27FC236}">
                <a16:creationId xmlns:a16="http://schemas.microsoft.com/office/drawing/2014/main" id="{2FC15C06-3547-42FC-8A46-F66A7AC3038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48792" y="1274680"/>
            <a:ext cx="7824247" cy="3318341"/>
          </a:xfrm>
        </p:spPr>
      </p:pic>
      <p:pic>
        <p:nvPicPr>
          <p:cNvPr id="16" name="Picture 15">
            <a:extLst>
              <a:ext uri="{FF2B5EF4-FFF2-40B4-BE49-F238E27FC236}">
                <a16:creationId xmlns:a16="http://schemas.microsoft.com/office/drawing/2014/main" id="{3E5761DC-F85F-448C-868F-EEDF8A8B2A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44677" y="1036896"/>
            <a:ext cx="3998531" cy="3443057"/>
          </a:xfrm>
          <a:prstGeom prst="rect">
            <a:avLst/>
          </a:prstGeom>
        </p:spPr>
      </p:pic>
      <p:pic>
        <p:nvPicPr>
          <p:cNvPr id="17" name="Picture 16">
            <a:extLst>
              <a:ext uri="{FF2B5EF4-FFF2-40B4-BE49-F238E27FC236}">
                <a16:creationId xmlns:a16="http://schemas.microsoft.com/office/drawing/2014/main" id="{90024DD2-F1A7-419B-BBEA-F1A01DF65B7E}"/>
              </a:ext>
            </a:extLst>
          </p:cNvPr>
          <p:cNvPicPr>
            <a:picLocks noChangeAspect="1"/>
          </p:cNvPicPr>
          <p:nvPr/>
        </p:nvPicPr>
        <p:blipFill>
          <a:blip r:embed="rId5"/>
          <a:stretch>
            <a:fillRect/>
          </a:stretch>
        </p:blipFill>
        <p:spPr>
          <a:xfrm>
            <a:off x="0" y="9428"/>
            <a:ext cx="1473724" cy="1266157"/>
          </a:xfrm>
          <a:prstGeom prst="rect">
            <a:avLst/>
          </a:prstGeom>
        </p:spPr>
      </p:pic>
    </p:spTree>
    <p:extLst>
      <p:ext uri="{BB962C8B-B14F-4D97-AF65-F5344CB8AC3E}">
        <p14:creationId xmlns:p14="http://schemas.microsoft.com/office/powerpoint/2010/main" val="3181873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2D530-1986-4908-AAB3-F18AC9A36E88}"/>
              </a:ext>
            </a:extLst>
          </p:cNvPr>
          <p:cNvSpPr>
            <a:spLocks noGrp="1"/>
          </p:cNvSpPr>
          <p:nvPr>
            <p:ph type="title"/>
          </p:nvPr>
        </p:nvSpPr>
        <p:spPr>
          <a:xfrm>
            <a:off x="838200" y="150829"/>
            <a:ext cx="10515600" cy="829559"/>
          </a:xfrm>
        </p:spPr>
        <p:txBody>
          <a:bodyPr>
            <a:normAutofit/>
          </a:bodyPr>
          <a:lstStyle/>
          <a:p>
            <a:pPr algn="ctr"/>
            <a:r>
              <a:rPr lang="en-US" sz="3200" u="sng" dirty="0">
                <a:effectLst>
                  <a:outerShdw blurRad="38100" dist="38100" dir="2700000" algn="tl">
                    <a:srgbClr val="000000">
                      <a:alpha val="43137"/>
                    </a:srgbClr>
                  </a:outerShdw>
                </a:effectLst>
                <a:latin typeface="Baskerville Old Face" panose="02020602080505020303" pitchFamily="18" charset="0"/>
              </a:rPr>
              <a:t>INTRODUCTION</a:t>
            </a:r>
            <a:endParaRPr lang="en-IN" sz="3200" u="sng" dirty="0">
              <a:effectLst>
                <a:outerShdw blurRad="38100" dist="38100" dir="2700000" algn="tl">
                  <a:srgbClr val="000000">
                    <a:alpha val="43137"/>
                  </a:srgbClr>
                </a:outerShdw>
              </a:effectLst>
              <a:latin typeface="Baskerville Old Face" panose="02020602080505020303" pitchFamily="18" charset="0"/>
            </a:endParaRPr>
          </a:p>
        </p:txBody>
      </p:sp>
      <p:sp>
        <p:nvSpPr>
          <p:cNvPr id="3" name="Content Placeholder 2">
            <a:extLst>
              <a:ext uri="{FF2B5EF4-FFF2-40B4-BE49-F238E27FC236}">
                <a16:creationId xmlns:a16="http://schemas.microsoft.com/office/drawing/2014/main" id="{76FFBDAE-0E7F-425A-AD6B-88126993D50B}"/>
              </a:ext>
            </a:extLst>
          </p:cNvPr>
          <p:cNvSpPr>
            <a:spLocks noGrp="1"/>
          </p:cNvSpPr>
          <p:nvPr>
            <p:ph idx="1"/>
          </p:nvPr>
        </p:nvSpPr>
        <p:spPr>
          <a:xfrm>
            <a:off x="838200" y="1253765"/>
            <a:ext cx="10515600" cy="5533534"/>
          </a:xfrm>
        </p:spPr>
        <p:txBody>
          <a:bodyPr>
            <a:normAutofit/>
          </a:bodyPr>
          <a:lstStyle/>
          <a:p>
            <a:pPr marL="0" indent="0">
              <a:buNone/>
            </a:pPr>
            <a:r>
              <a:rPr lang="en-US" sz="2400" dirty="0">
                <a:latin typeface="Baskerville Old Face" panose="02020602080505020303" pitchFamily="18" charset="0"/>
              </a:rPr>
              <a:t>Presenting to you – </a:t>
            </a:r>
            <a:r>
              <a:rPr lang="en-US" sz="2000" b="1" u="sng" dirty="0">
                <a:latin typeface="Baskerville Old Face" panose="02020602080505020303" pitchFamily="18" charset="0"/>
              </a:rPr>
              <a:t>Clean IT</a:t>
            </a:r>
            <a:r>
              <a:rPr lang="en-US" sz="2000" b="1" dirty="0">
                <a:latin typeface="Baskerville Old Face" panose="02020602080505020303" pitchFamily="18" charset="0"/>
              </a:rPr>
              <a:t>, a </a:t>
            </a:r>
            <a:r>
              <a:rPr lang="en-US" sz="2000" dirty="0">
                <a:latin typeface="Baskerville Old Face" panose="02020602080505020303" pitchFamily="18" charset="0"/>
              </a:rPr>
              <a:t>project that aims to bridge that gap by introducing a </a:t>
            </a:r>
            <a:r>
              <a:rPr lang="en-US" sz="2000" b="1" dirty="0">
                <a:latin typeface="Baskerville Old Face" panose="02020602080505020303" pitchFamily="18" charset="0"/>
              </a:rPr>
              <a:t>Smart Garbage Reporting System</a:t>
            </a:r>
            <a:r>
              <a:rPr lang="en-US" sz="2000" dirty="0">
                <a:latin typeface="Baskerville Old Face" panose="02020602080505020303" pitchFamily="18" charset="0"/>
              </a:rPr>
              <a:t>, where citizens can easily report instances of garbage by taking pictures and uploading them through a user-friendly platform. Once a report is submitted, the municipal corporation receives the data and takes prompt action to clean the area.</a:t>
            </a:r>
          </a:p>
          <a:p>
            <a:pPr marL="0" indent="0" algn="ctr">
              <a:buNone/>
            </a:pPr>
            <a:r>
              <a:rPr lang="en-US" sz="2400" u="sng" dirty="0">
                <a:effectLst>
                  <a:outerShdw blurRad="38100" dist="38100" dir="2700000" algn="tl">
                    <a:srgbClr val="000000">
                      <a:alpha val="43137"/>
                    </a:srgbClr>
                  </a:outerShdw>
                </a:effectLst>
                <a:latin typeface="Baskerville Old Face" panose="02020602080505020303" pitchFamily="18" charset="0"/>
              </a:rPr>
              <a:t>KEY FEATURES OF CLEAN IT</a:t>
            </a:r>
          </a:p>
          <a:p>
            <a:pPr>
              <a:buFont typeface="Wingdings" panose="05000000000000000000" pitchFamily="2" charset="2"/>
              <a:buChar char="Ø"/>
            </a:pPr>
            <a:r>
              <a:rPr lang="en-US" sz="2000" b="1" u="sng" dirty="0"/>
              <a:t>Real-Time Image Uploading</a:t>
            </a:r>
            <a:r>
              <a:rPr lang="en-US" sz="2000" u="sng" dirty="0"/>
              <a:t>:</a:t>
            </a:r>
          </a:p>
          <a:p>
            <a:pPr marL="0" indent="0">
              <a:buNone/>
            </a:pPr>
            <a:r>
              <a:rPr lang="en-US" sz="2000" dirty="0">
                <a:latin typeface="Baskerville Old Face" panose="02020602080505020303" pitchFamily="18" charset="0"/>
              </a:rPr>
              <a:t>Users can instantly capture and upload images of garbage in their locality through the app or website. This real-time feature ensures that the garbage is reported as soon as it's identified, enabling quicker municipal response times.</a:t>
            </a:r>
          </a:p>
          <a:p>
            <a:pPr>
              <a:buFont typeface="Wingdings" panose="05000000000000000000" pitchFamily="2" charset="2"/>
              <a:buChar char="Ø"/>
            </a:pPr>
            <a:r>
              <a:rPr lang="en-US" sz="2000" b="1" u="sng" dirty="0"/>
              <a:t>GPS Map Integration for Location Tracking</a:t>
            </a:r>
            <a:r>
              <a:rPr lang="en-US" sz="2000" dirty="0"/>
              <a:t>:</a:t>
            </a:r>
          </a:p>
          <a:p>
            <a:pPr marL="0" indent="0">
              <a:buNone/>
            </a:pPr>
            <a:r>
              <a:rPr lang="en-US" sz="2000" dirty="0"/>
              <a:t>The system uses GPS to accurately track and pinpoint the location of the reported garbage. This feature ensures that municipal authorities can easily locate the problem area for swift cleanup and waste management.</a:t>
            </a:r>
          </a:p>
          <a:p>
            <a:pPr>
              <a:buFont typeface="Wingdings" panose="05000000000000000000" pitchFamily="2" charset="2"/>
              <a:buChar char="Ø"/>
            </a:pPr>
            <a:r>
              <a:rPr lang="en-US" sz="2000" b="1" u="sng" dirty="0"/>
              <a:t>Automated Report Generation</a:t>
            </a:r>
            <a:r>
              <a:rPr lang="en-US" sz="2000" u="sng" dirty="0"/>
              <a:t>:</a:t>
            </a:r>
          </a:p>
          <a:p>
            <a:pPr marL="0" indent="0">
              <a:buNone/>
            </a:pPr>
            <a:r>
              <a:rPr lang="en-US" sz="2000" dirty="0"/>
              <a:t>Once an image is uploaded and the location is tagged, the system automatically generates a detailed report that is sent to the relevant municipal authority.</a:t>
            </a:r>
          </a:p>
          <a:p>
            <a:pPr marL="0" indent="0">
              <a:buNone/>
            </a:pPr>
            <a:endParaRPr lang="en-US" sz="1800" dirty="0"/>
          </a:p>
          <a:p>
            <a:pPr marL="0" indent="0">
              <a:buNone/>
            </a:pPr>
            <a:endParaRPr lang="en-US" sz="1800" dirty="0"/>
          </a:p>
          <a:p>
            <a:pPr marL="0" indent="0">
              <a:buNone/>
            </a:pPr>
            <a:endParaRPr lang="en-US" sz="2400" u="sng" dirty="0">
              <a:effectLst>
                <a:outerShdw blurRad="38100" dist="38100" dir="2700000" algn="tl">
                  <a:srgbClr val="000000">
                    <a:alpha val="43137"/>
                  </a:srgbClr>
                </a:outerShdw>
              </a:effectLst>
              <a:latin typeface="Baskerville Old Face" panose="02020602080505020303" pitchFamily="18" charset="0"/>
            </a:endParaRPr>
          </a:p>
          <a:p>
            <a:pPr>
              <a:buFont typeface="Wingdings" panose="05000000000000000000" pitchFamily="2" charset="2"/>
              <a:buChar char="Ø"/>
            </a:pPr>
            <a:endParaRPr lang="en-IN" sz="2400" u="sng" dirty="0">
              <a:effectLst>
                <a:outerShdw blurRad="38100" dist="38100" dir="2700000" algn="tl">
                  <a:srgbClr val="000000">
                    <a:alpha val="43137"/>
                  </a:srgbClr>
                </a:outerShdw>
              </a:effectLst>
              <a:latin typeface="Baskerville Old Face" panose="02020602080505020303" pitchFamily="18" charset="0"/>
            </a:endParaRPr>
          </a:p>
        </p:txBody>
      </p:sp>
      <p:pic>
        <p:nvPicPr>
          <p:cNvPr id="9" name="Picture 8">
            <a:extLst>
              <a:ext uri="{FF2B5EF4-FFF2-40B4-BE49-F238E27FC236}">
                <a16:creationId xmlns:a16="http://schemas.microsoft.com/office/drawing/2014/main" id="{7DF65246-D992-4351-BD4C-AF6FB30109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696825" cy="1253765"/>
          </a:xfrm>
          <a:prstGeom prst="rect">
            <a:avLst/>
          </a:prstGeom>
        </p:spPr>
      </p:pic>
    </p:spTree>
    <p:extLst>
      <p:ext uri="{BB962C8B-B14F-4D97-AF65-F5344CB8AC3E}">
        <p14:creationId xmlns:p14="http://schemas.microsoft.com/office/powerpoint/2010/main" val="27077830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51C08-D444-4AB0-8AEC-5C03CB33C6B6}"/>
              </a:ext>
            </a:extLst>
          </p:cNvPr>
          <p:cNvSpPr>
            <a:spLocks noGrp="1"/>
          </p:cNvSpPr>
          <p:nvPr>
            <p:ph type="title"/>
          </p:nvPr>
        </p:nvSpPr>
        <p:spPr>
          <a:xfrm>
            <a:off x="838200" y="113123"/>
            <a:ext cx="10515600" cy="970959"/>
          </a:xfrm>
        </p:spPr>
        <p:txBody>
          <a:bodyPr/>
          <a:lstStyle/>
          <a:p>
            <a:pPr algn="ctr"/>
            <a:r>
              <a:rPr lang="en-US" u="sng" dirty="0">
                <a:effectLst>
                  <a:outerShdw blurRad="38100" dist="38100" dir="2700000" algn="tl">
                    <a:srgbClr val="000000">
                      <a:alpha val="43137"/>
                    </a:srgbClr>
                  </a:outerShdw>
                </a:effectLst>
                <a:latin typeface="Baskerville Old Face" panose="02020602080505020303" pitchFamily="18" charset="0"/>
              </a:rPr>
              <a:t>ROADMAP (System Flowchart)</a:t>
            </a:r>
            <a:endParaRPr lang="en-IN" u="sng" dirty="0">
              <a:effectLst>
                <a:outerShdw blurRad="38100" dist="38100" dir="2700000" algn="tl">
                  <a:srgbClr val="000000">
                    <a:alpha val="43137"/>
                  </a:srgbClr>
                </a:outerShdw>
              </a:effectLst>
              <a:latin typeface="Baskerville Old Face" panose="02020602080505020303" pitchFamily="18" charset="0"/>
            </a:endParaRPr>
          </a:p>
        </p:txBody>
      </p:sp>
      <p:pic>
        <p:nvPicPr>
          <p:cNvPr id="5" name="Content Placeholder 4">
            <a:extLst>
              <a:ext uri="{FF2B5EF4-FFF2-40B4-BE49-F238E27FC236}">
                <a16:creationId xmlns:a16="http://schemas.microsoft.com/office/drawing/2014/main" id="{462A3C1C-C9A1-42DB-A837-CF4969A7864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25061" y="977179"/>
            <a:ext cx="10515600" cy="6433881"/>
          </a:xfrm>
        </p:spPr>
      </p:pic>
      <p:pic>
        <p:nvPicPr>
          <p:cNvPr id="7" name="Picture 6">
            <a:extLst>
              <a:ext uri="{FF2B5EF4-FFF2-40B4-BE49-F238E27FC236}">
                <a16:creationId xmlns:a16="http://schemas.microsoft.com/office/drawing/2014/main" id="{78AD0406-A78A-4F0C-8350-D4E82E25EF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
            <a:ext cx="2025315" cy="1743959"/>
          </a:xfrm>
          <a:prstGeom prst="rect">
            <a:avLst/>
          </a:prstGeom>
        </p:spPr>
      </p:pic>
    </p:spTree>
    <p:extLst>
      <p:ext uri="{BB962C8B-B14F-4D97-AF65-F5344CB8AC3E}">
        <p14:creationId xmlns:p14="http://schemas.microsoft.com/office/powerpoint/2010/main" val="34872279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40124-783D-4F28-9848-F911C43BC519}"/>
              </a:ext>
            </a:extLst>
          </p:cNvPr>
          <p:cNvSpPr>
            <a:spLocks noGrp="1"/>
          </p:cNvSpPr>
          <p:nvPr>
            <p:ph type="title"/>
          </p:nvPr>
        </p:nvSpPr>
        <p:spPr>
          <a:xfrm>
            <a:off x="838200" y="122549"/>
            <a:ext cx="10515600" cy="895546"/>
          </a:xfrm>
        </p:spPr>
        <p:txBody>
          <a:bodyPr/>
          <a:lstStyle/>
          <a:p>
            <a:pPr algn="ctr"/>
            <a:r>
              <a:rPr lang="en-US" b="1" i="1" u="sng" dirty="0">
                <a:solidFill>
                  <a:schemeClr val="accent3">
                    <a:lumMod val="50000"/>
                  </a:schemeClr>
                </a:solidFill>
                <a:effectLst>
                  <a:outerShdw blurRad="38100" dist="38100" dir="2700000" algn="tl">
                    <a:srgbClr val="000000">
                      <a:alpha val="43137"/>
                    </a:srgbClr>
                  </a:outerShdw>
                </a:effectLst>
                <a:latin typeface="Baskerville Old Face" panose="02020602080505020303" pitchFamily="18" charset="0"/>
              </a:rPr>
              <a:t>Technologies Used</a:t>
            </a:r>
            <a:endParaRPr lang="en-IN" dirty="0"/>
          </a:p>
        </p:txBody>
      </p:sp>
      <p:sp>
        <p:nvSpPr>
          <p:cNvPr id="3" name="Content Placeholder 2">
            <a:extLst>
              <a:ext uri="{FF2B5EF4-FFF2-40B4-BE49-F238E27FC236}">
                <a16:creationId xmlns:a16="http://schemas.microsoft.com/office/drawing/2014/main" id="{7CBD99DB-236A-49F4-BB7E-25E3C09A0C99}"/>
              </a:ext>
            </a:extLst>
          </p:cNvPr>
          <p:cNvSpPr>
            <a:spLocks noGrp="1"/>
          </p:cNvSpPr>
          <p:nvPr>
            <p:ph idx="1"/>
          </p:nvPr>
        </p:nvSpPr>
        <p:spPr>
          <a:xfrm>
            <a:off x="725078" y="1734532"/>
            <a:ext cx="7645924" cy="5123467"/>
          </a:xfrm>
        </p:spPr>
        <p:txBody>
          <a:bodyPr>
            <a:normAutofit lnSpcReduction="10000"/>
          </a:bodyPr>
          <a:lstStyle/>
          <a:p>
            <a:pPr>
              <a:buFont typeface="Wingdings" panose="05000000000000000000" pitchFamily="2" charset="2"/>
              <a:buChar char="Ø"/>
            </a:pPr>
            <a:r>
              <a:rPr lang="en-US" sz="2400" dirty="0">
                <a:latin typeface="Baskerville Old Face" panose="02020602080505020303" pitchFamily="18" charset="0"/>
              </a:rPr>
              <a:t>FRONTEND</a:t>
            </a:r>
          </a:p>
          <a:p>
            <a:r>
              <a:rPr lang="en-US" sz="1800" dirty="0">
                <a:latin typeface="Baskerville Old Face" panose="02020602080505020303" pitchFamily="18" charset="0"/>
              </a:rPr>
              <a:t>HTML</a:t>
            </a:r>
          </a:p>
          <a:p>
            <a:r>
              <a:rPr lang="en-US" sz="1800" dirty="0">
                <a:latin typeface="Baskerville Old Face" panose="02020602080505020303" pitchFamily="18" charset="0"/>
              </a:rPr>
              <a:t>CSS</a:t>
            </a:r>
          </a:p>
          <a:p>
            <a:r>
              <a:rPr lang="en-US" sz="1800" dirty="0">
                <a:latin typeface="Baskerville Old Face" panose="02020602080505020303" pitchFamily="18" charset="0"/>
              </a:rPr>
              <a:t>JAVA SCRIPT</a:t>
            </a:r>
          </a:p>
          <a:p>
            <a:pPr>
              <a:buFont typeface="Wingdings" panose="05000000000000000000" pitchFamily="2" charset="2"/>
              <a:buChar char="Ø"/>
            </a:pPr>
            <a:r>
              <a:rPr lang="en-US" sz="2400" dirty="0">
                <a:latin typeface="Baskerville Old Face" panose="02020602080505020303" pitchFamily="18" charset="0"/>
              </a:rPr>
              <a:t>BACKEND (</a:t>
            </a:r>
            <a:r>
              <a:rPr lang="en-US" sz="2000" dirty="0">
                <a:latin typeface="Baskerville Old Face" panose="02020602080505020303" pitchFamily="18" charset="0"/>
              </a:rPr>
              <a:t>Under Progress/ to be implemented)</a:t>
            </a:r>
          </a:p>
          <a:p>
            <a:pPr lvl="0"/>
            <a:r>
              <a:rPr lang="en-IN" sz="1900" dirty="0">
                <a:latin typeface="Baskerville Old Face" panose="02020602080505020303" pitchFamily="18" charset="0"/>
              </a:rPr>
              <a:t> Node.js, Express, Python Flask, or any backend framework to handle file uploads, API requests, and database interactions.</a:t>
            </a:r>
          </a:p>
          <a:p>
            <a:pPr>
              <a:buFont typeface="Wingdings" panose="05000000000000000000" pitchFamily="2" charset="2"/>
              <a:buChar char="Ø"/>
            </a:pPr>
            <a:r>
              <a:rPr lang="en-IN" sz="2600" dirty="0">
                <a:latin typeface="Baskerville Old Face" panose="02020602080505020303" pitchFamily="18" charset="0"/>
              </a:rPr>
              <a:t>Database: </a:t>
            </a:r>
          </a:p>
          <a:p>
            <a:r>
              <a:rPr lang="en-IN" sz="1900" dirty="0">
                <a:latin typeface="Baskerville Old Face" panose="02020602080505020303" pitchFamily="18" charset="0"/>
              </a:rPr>
              <a:t>MySQL, PostgreSQL (relational), MongoDB (NoSQL).</a:t>
            </a:r>
          </a:p>
          <a:p>
            <a:pPr lvl="0">
              <a:buFont typeface="Wingdings" panose="05000000000000000000" pitchFamily="2" charset="2"/>
              <a:buChar char="Ø"/>
            </a:pPr>
            <a:r>
              <a:rPr lang="en-IN" sz="2400" dirty="0">
                <a:latin typeface="Baskerville Old Face" panose="02020602080505020303" pitchFamily="18" charset="0"/>
              </a:rPr>
              <a:t>Cloud Storage</a:t>
            </a:r>
            <a:r>
              <a:rPr lang="en-IN" sz="1900" dirty="0">
                <a:latin typeface="Baskerville Old Face" panose="02020602080505020303" pitchFamily="18" charset="0"/>
              </a:rPr>
              <a:t>:</a:t>
            </a:r>
          </a:p>
          <a:p>
            <a:pPr lvl="0"/>
            <a:r>
              <a:rPr lang="en-IN" sz="1900" dirty="0">
                <a:latin typeface="Baskerville Old Face" panose="02020602080505020303" pitchFamily="18" charset="0"/>
              </a:rPr>
              <a:t> Firebase Storage, or Google Cloud Storage.</a:t>
            </a:r>
          </a:p>
          <a:p>
            <a:pPr lvl="0">
              <a:buFont typeface="Wingdings" panose="05000000000000000000" pitchFamily="2" charset="2"/>
              <a:buChar char="Ø"/>
            </a:pPr>
            <a:r>
              <a:rPr lang="en-IN" sz="2400" dirty="0">
                <a:latin typeface="Baskerville Old Face" panose="02020602080505020303" pitchFamily="18" charset="0"/>
              </a:rPr>
              <a:t>Email/SMS Notifications:</a:t>
            </a:r>
          </a:p>
          <a:p>
            <a:r>
              <a:rPr lang="en-IN" sz="1900" dirty="0">
                <a:latin typeface="Baskerville Old Face" panose="02020602080505020303" pitchFamily="18" charset="0"/>
              </a:rPr>
              <a:t> services like Twilio, or Firebase Cloud Messaging (FCM).</a:t>
            </a:r>
          </a:p>
          <a:p>
            <a:endParaRPr lang="en-US" sz="1900" dirty="0">
              <a:latin typeface="Baskerville Old Face" panose="02020602080505020303" pitchFamily="18" charset="0"/>
            </a:endParaRPr>
          </a:p>
          <a:p>
            <a:pPr>
              <a:buFont typeface="Wingdings" panose="05000000000000000000" pitchFamily="2" charset="2"/>
              <a:buChar char="Ø"/>
            </a:pPr>
            <a:endParaRPr lang="en-US" sz="2400" dirty="0">
              <a:latin typeface="Baskerville Old Face" panose="02020602080505020303" pitchFamily="18" charset="0"/>
            </a:endParaRPr>
          </a:p>
          <a:p>
            <a:pPr marL="0" indent="0">
              <a:buNone/>
            </a:pPr>
            <a:endParaRPr lang="en-IN" sz="1800" dirty="0">
              <a:latin typeface="Baskerville Old Face" panose="02020602080505020303" pitchFamily="18" charset="0"/>
            </a:endParaRPr>
          </a:p>
        </p:txBody>
      </p:sp>
      <p:pic>
        <p:nvPicPr>
          <p:cNvPr id="5" name="Picture 4">
            <a:extLst>
              <a:ext uri="{FF2B5EF4-FFF2-40B4-BE49-F238E27FC236}">
                <a16:creationId xmlns:a16="http://schemas.microsoft.com/office/drawing/2014/main" id="{38AD84B9-C708-4E75-B836-0F54E14C22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427"/>
            <a:ext cx="2014367" cy="1734532"/>
          </a:xfrm>
          <a:prstGeom prst="rect">
            <a:avLst/>
          </a:prstGeom>
        </p:spPr>
      </p:pic>
      <p:pic>
        <p:nvPicPr>
          <p:cNvPr id="6" name="Picture 5">
            <a:extLst>
              <a:ext uri="{FF2B5EF4-FFF2-40B4-BE49-F238E27FC236}">
                <a16:creationId xmlns:a16="http://schemas.microsoft.com/office/drawing/2014/main" id="{0B7CD09E-16FF-4EBA-ABF5-152C7EF7271F}"/>
              </a:ext>
            </a:extLst>
          </p:cNvPr>
          <p:cNvPicPr>
            <a:picLocks noChangeAspect="1"/>
          </p:cNvPicPr>
          <p:nvPr/>
        </p:nvPicPr>
        <p:blipFill rotWithShape="1">
          <a:blip r:embed="rId3"/>
          <a:srcRect b="8654"/>
          <a:stretch/>
        </p:blipFill>
        <p:spPr>
          <a:xfrm>
            <a:off x="8173039" y="1621410"/>
            <a:ext cx="4018961" cy="4069479"/>
          </a:xfrm>
          <a:prstGeom prst="rect">
            <a:avLst/>
          </a:prstGeom>
        </p:spPr>
      </p:pic>
    </p:spTree>
    <p:extLst>
      <p:ext uri="{BB962C8B-B14F-4D97-AF65-F5344CB8AC3E}">
        <p14:creationId xmlns:p14="http://schemas.microsoft.com/office/powerpoint/2010/main" val="2940501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A36C7B4-4EDC-4A48-997F-BBA5B91BC21D}"/>
              </a:ext>
            </a:extLst>
          </p:cNvPr>
          <p:cNvSpPr>
            <a:spLocks noGrp="1"/>
          </p:cNvSpPr>
          <p:nvPr>
            <p:ph type="body" idx="1"/>
          </p:nvPr>
        </p:nvSpPr>
        <p:spPr>
          <a:xfrm>
            <a:off x="1257693" y="152792"/>
            <a:ext cx="6114068" cy="827596"/>
          </a:xfrm>
        </p:spPr>
        <p:txBody>
          <a:bodyPr>
            <a:normAutofit/>
          </a:bodyPr>
          <a:lstStyle/>
          <a:p>
            <a:pPr algn="ctr"/>
            <a:r>
              <a:rPr lang="en-US" sz="2800" b="0" u="sng" dirty="0">
                <a:effectLst>
                  <a:outerShdw blurRad="38100" dist="38100" dir="2700000" algn="tl">
                    <a:srgbClr val="000000">
                      <a:alpha val="43137"/>
                    </a:srgbClr>
                  </a:outerShdw>
                </a:effectLst>
                <a:latin typeface="Baskerville Old Face" panose="02020602080505020303" pitchFamily="18" charset="0"/>
              </a:rPr>
              <a:t>IMPACT AND BENEFITS</a:t>
            </a:r>
            <a:endParaRPr lang="en-IN" sz="2800" b="0" u="sng" dirty="0">
              <a:effectLst>
                <a:outerShdw blurRad="38100" dist="38100" dir="2700000" algn="tl">
                  <a:srgbClr val="000000">
                    <a:alpha val="43137"/>
                  </a:srgbClr>
                </a:outerShdw>
              </a:effectLst>
              <a:latin typeface="Baskerville Old Face" panose="02020602080505020303" pitchFamily="18" charset="0"/>
            </a:endParaRPr>
          </a:p>
        </p:txBody>
      </p:sp>
      <p:sp>
        <p:nvSpPr>
          <p:cNvPr id="4" name="Content Placeholder 3">
            <a:extLst>
              <a:ext uri="{FF2B5EF4-FFF2-40B4-BE49-F238E27FC236}">
                <a16:creationId xmlns:a16="http://schemas.microsoft.com/office/drawing/2014/main" id="{5813D39D-A8C7-4AFD-AC8F-87F75A6E4939}"/>
              </a:ext>
            </a:extLst>
          </p:cNvPr>
          <p:cNvSpPr>
            <a:spLocks noGrp="1"/>
          </p:cNvSpPr>
          <p:nvPr>
            <p:ph sz="half" idx="2"/>
          </p:nvPr>
        </p:nvSpPr>
        <p:spPr>
          <a:xfrm>
            <a:off x="836612" y="2347274"/>
            <a:ext cx="5824962" cy="4119514"/>
          </a:xfrm>
        </p:spPr>
        <p:txBody>
          <a:bodyPr>
            <a:normAutofit/>
          </a:bodyPr>
          <a:lstStyle/>
          <a:p>
            <a:pPr>
              <a:buFont typeface="Wingdings" panose="05000000000000000000" pitchFamily="2" charset="2"/>
              <a:buChar char="Ø"/>
            </a:pPr>
            <a:r>
              <a:rPr lang="en-IN" dirty="0">
                <a:latin typeface="Baskerville Old Face" panose="02020602080505020303" pitchFamily="18" charset="0"/>
              </a:rPr>
              <a:t>Improved Waste Management Efficiency</a:t>
            </a:r>
          </a:p>
          <a:p>
            <a:pPr>
              <a:buFont typeface="Wingdings" panose="05000000000000000000" pitchFamily="2" charset="2"/>
              <a:buChar char="Ø"/>
            </a:pPr>
            <a:r>
              <a:rPr lang="en-IN" dirty="0">
                <a:latin typeface="Baskerville Old Face" panose="02020602080505020303" pitchFamily="18" charset="0"/>
              </a:rPr>
              <a:t>Cleaner Urban Spaces</a:t>
            </a:r>
          </a:p>
          <a:p>
            <a:pPr>
              <a:buFont typeface="Wingdings" panose="05000000000000000000" pitchFamily="2" charset="2"/>
              <a:buChar char="Ø"/>
            </a:pPr>
            <a:r>
              <a:rPr lang="en-IN" dirty="0">
                <a:latin typeface="Baskerville Old Face" panose="02020602080505020303" pitchFamily="18" charset="0"/>
              </a:rPr>
              <a:t>Enhanced Citizen Engagement</a:t>
            </a:r>
          </a:p>
          <a:p>
            <a:pPr>
              <a:buFont typeface="Wingdings" panose="05000000000000000000" pitchFamily="2" charset="2"/>
              <a:buChar char="Ø"/>
            </a:pPr>
            <a:r>
              <a:rPr lang="en-IN" dirty="0">
                <a:latin typeface="Baskerville Old Face" panose="02020602080505020303" pitchFamily="18" charset="0"/>
              </a:rPr>
              <a:t>Reduced Health Hazards</a:t>
            </a:r>
          </a:p>
          <a:p>
            <a:pPr>
              <a:buFont typeface="Wingdings" panose="05000000000000000000" pitchFamily="2" charset="2"/>
              <a:buChar char="Ø"/>
            </a:pPr>
            <a:r>
              <a:rPr lang="en-IN" dirty="0">
                <a:latin typeface="Baskerville Old Face" panose="02020602080505020303" pitchFamily="18" charset="0"/>
              </a:rPr>
              <a:t>Environmental Sustainability</a:t>
            </a:r>
          </a:p>
          <a:p>
            <a:pPr>
              <a:buFont typeface="Wingdings" panose="05000000000000000000" pitchFamily="2" charset="2"/>
              <a:buChar char="Ø"/>
            </a:pPr>
            <a:r>
              <a:rPr lang="en-IN" dirty="0">
                <a:latin typeface="Baskerville Old Face" panose="02020602080505020303" pitchFamily="18" charset="0"/>
              </a:rPr>
              <a:t>Cost Savings for Municipalities</a:t>
            </a:r>
          </a:p>
        </p:txBody>
      </p:sp>
      <p:sp>
        <p:nvSpPr>
          <p:cNvPr id="5" name="Text Placeholder 4">
            <a:extLst>
              <a:ext uri="{FF2B5EF4-FFF2-40B4-BE49-F238E27FC236}">
                <a16:creationId xmlns:a16="http://schemas.microsoft.com/office/drawing/2014/main" id="{FCB7D4A2-79B3-478B-959E-D0716F98F63B}"/>
              </a:ext>
            </a:extLst>
          </p:cNvPr>
          <p:cNvSpPr>
            <a:spLocks noGrp="1"/>
          </p:cNvSpPr>
          <p:nvPr>
            <p:ph type="body" sz="quarter" idx="3"/>
          </p:nvPr>
        </p:nvSpPr>
        <p:spPr>
          <a:xfrm>
            <a:off x="6096000" y="391212"/>
            <a:ext cx="5183188" cy="952107"/>
          </a:xfrm>
        </p:spPr>
        <p:txBody>
          <a:bodyPr/>
          <a:lstStyle/>
          <a:p>
            <a:pPr algn="ctr"/>
            <a:endParaRPr lang="en-IN" sz="2800" b="0" dirty="0">
              <a:effectLst>
                <a:outerShdw blurRad="38100" dist="38100" dir="2700000" algn="tl">
                  <a:srgbClr val="000000">
                    <a:alpha val="43137"/>
                  </a:srgbClr>
                </a:outerShdw>
              </a:effectLst>
              <a:latin typeface="Baskerville Old Face" panose="02020602080505020303" pitchFamily="18" charset="0"/>
            </a:endParaRPr>
          </a:p>
          <a:p>
            <a:endParaRPr lang="en-IN" dirty="0"/>
          </a:p>
        </p:txBody>
      </p:sp>
      <p:pic>
        <p:nvPicPr>
          <p:cNvPr id="10" name="Picture 9">
            <a:extLst>
              <a:ext uri="{FF2B5EF4-FFF2-40B4-BE49-F238E27FC236}">
                <a16:creationId xmlns:a16="http://schemas.microsoft.com/office/drawing/2014/main" id="{24CE38B6-DC4C-4B07-94D3-9AD599D96861}"/>
              </a:ext>
            </a:extLst>
          </p:cNvPr>
          <p:cNvPicPr>
            <a:picLocks noChangeAspect="1"/>
          </p:cNvPicPr>
          <p:nvPr/>
        </p:nvPicPr>
        <p:blipFill>
          <a:blip r:embed="rId2"/>
          <a:stretch>
            <a:fillRect/>
          </a:stretch>
        </p:blipFill>
        <p:spPr>
          <a:xfrm>
            <a:off x="7503735" y="3742441"/>
            <a:ext cx="4279769" cy="2851608"/>
          </a:xfrm>
          <a:prstGeom prst="rect">
            <a:avLst/>
          </a:prstGeom>
        </p:spPr>
      </p:pic>
      <p:pic>
        <p:nvPicPr>
          <p:cNvPr id="11" name="Picture 10">
            <a:extLst>
              <a:ext uri="{FF2B5EF4-FFF2-40B4-BE49-F238E27FC236}">
                <a16:creationId xmlns:a16="http://schemas.microsoft.com/office/drawing/2014/main" id="{598903FC-39D8-4548-90A5-133FD843691F}"/>
              </a:ext>
            </a:extLst>
          </p:cNvPr>
          <p:cNvPicPr>
            <a:picLocks noChangeAspect="1"/>
          </p:cNvPicPr>
          <p:nvPr/>
        </p:nvPicPr>
        <p:blipFill>
          <a:blip r:embed="rId3"/>
          <a:stretch>
            <a:fillRect/>
          </a:stretch>
        </p:blipFill>
        <p:spPr>
          <a:xfrm>
            <a:off x="7503736" y="506297"/>
            <a:ext cx="4091625" cy="2922703"/>
          </a:xfrm>
          <a:prstGeom prst="rect">
            <a:avLst/>
          </a:prstGeom>
        </p:spPr>
      </p:pic>
      <p:pic>
        <p:nvPicPr>
          <p:cNvPr id="13" name="Picture 12">
            <a:extLst>
              <a:ext uri="{FF2B5EF4-FFF2-40B4-BE49-F238E27FC236}">
                <a16:creationId xmlns:a16="http://schemas.microsoft.com/office/drawing/2014/main" id="{F7EDD762-CF37-4313-A5A9-5A338C7B0B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60" y="0"/>
            <a:ext cx="1998549" cy="1720911"/>
          </a:xfrm>
          <a:prstGeom prst="rect">
            <a:avLst/>
          </a:prstGeom>
        </p:spPr>
      </p:pic>
    </p:spTree>
    <p:extLst>
      <p:ext uri="{BB962C8B-B14F-4D97-AF65-F5344CB8AC3E}">
        <p14:creationId xmlns:p14="http://schemas.microsoft.com/office/powerpoint/2010/main" val="2054838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2DDE271-F8F5-4AF1-A75E-7A3F038A01D7}"/>
              </a:ext>
            </a:extLst>
          </p:cNvPr>
          <p:cNvSpPr>
            <a:spLocks noGrp="1"/>
          </p:cNvSpPr>
          <p:nvPr>
            <p:ph type="body" idx="1"/>
          </p:nvPr>
        </p:nvSpPr>
        <p:spPr>
          <a:xfrm>
            <a:off x="980388" y="103695"/>
            <a:ext cx="5017187" cy="659876"/>
          </a:xfrm>
        </p:spPr>
        <p:txBody>
          <a:bodyPr>
            <a:normAutofit/>
          </a:bodyPr>
          <a:lstStyle/>
          <a:p>
            <a:pPr algn="ctr"/>
            <a:r>
              <a:rPr lang="en-US" sz="2800" u="sng" dirty="0">
                <a:latin typeface="Baskerville Old Face" panose="02020602080505020303" pitchFamily="18" charset="0"/>
              </a:rPr>
              <a:t>Scaling and Future Scope</a:t>
            </a:r>
            <a:endParaRPr lang="en-IN" sz="2800" u="sng" dirty="0">
              <a:latin typeface="Baskerville Old Face" panose="02020602080505020303" pitchFamily="18" charset="0"/>
            </a:endParaRPr>
          </a:p>
        </p:txBody>
      </p:sp>
      <p:sp>
        <p:nvSpPr>
          <p:cNvPr id="4" name="Content Placeholder 3">
            <a:extLst>
              <a:ext uri="{FF2B5EF4-FFF2-40B4-BE49-F238E27FC236}">
                <a16:creationId xmlns:a16="http://schemas.microsoft.com/office/drawing/2014/main" id="{0FFEA716-2E3D-4F05-837C-642C16E221BF}"/>
              </a:ext>
            </a:extLst>
          </p:cNvPr>
          <p:cNvSpPr>
            <a:spLocks noGrp="1"/>
          </p:cNvSpPr>
          <p:nvPr>
            <p:ph sz="half" idx="2"/>
          </p:nvPr>
        </p:nvSpPr>
        <p:spPr>
          <a:xfrm>
            <a:off x="113122" y="1593130"/>
            <a:ext cx="5761905" cy="5623088"/>
          </a:xfrm>
        </p:spPr>
        <p:txBody>
          <a:bodyPr>
            <a:normAutofit fontScale="77500" lnSpcReduction="20000"/>
          </a:bodyPr>
          <a:lstStyle/>
          <a:p>
            <a:pPr>
              <a:buFont typeface="Wingdings" panose="05000000000000000000" pitchFamily="2" charset="2"/>
              <a:buChar char="Ø"/>
            </a:pPr>
            <a:r>
              <a:rPr lang="en-IN" sz="2600" dirty="0"/>
              <a:t>  </a:t>
            </a:r>
            <a:r>
              <a:rPr lang="en-IN" sz="2600" b="1" u="sng" dirty="0">
                <a:latin typeface="Baskerville Old Face" panose="02020602080505020303" pitchFamily="18" charset="0"/>
              </a:rPr>
              <a:t>AI and Image Recognition</a:t>
            </a:r>
            <a:r>
              <a:rPr lang="en-IN" sz="2600" u="sng" dirty="0">
                <a:latin typeface="Baskerville Old Face" panose="02020602080505020303" pitchFamily="18" charset="0"/>
              </a:rPr>
              <a:t>:</a:t>
            </a:r>
          </a:p>
          <a:p>
            <a:pPr lvl="0"/>
            <a:r>
              <a:rPr lang="en-IN" sz="2600" dirty="0">
                <a:latin typeface="Baskerville Old Face" panose="02020602080505020303" pitchFamily="18" charset="0"/>
              </a:rPr>
              <a:t>Use of </a:t>
            </a:r>
            <a:r>
              <a:rPr lang="en-IN" sz="2600" b="1" dirty="0">
                <a:latin typeface="Baskerville Old Face" panose="02020602080505020303" pitchFamily="18" charset="0"/>
              </a:rPr>
              <a:t>AI-powered image recognition</a:t>
            </a:r>
            <a:r>
              <a:rPr lang="en-IN" sz="2600" dirty="0">
                <a:latin typeface="Baskerville Old Face" panose="02020602080505020303" pitchFamily="18" charset="0"/>
              </a:rPr>
              <a:t> to automatically classify and identify the type of garbage (e.g., plastics, glass, organic waste) in the photos. This could help municipal teams prioritize waste disposal tasks.</a:t>
            </a:r>
          </a:p>
          <a:p>
            <a:pPr>
              <a:buFont typeface="Wingdings" panose="05000000000000000000" pitchFamily="2" charset="2"/>
              <a:buChar char="Ø"/>
            </a:pPr>
            <a:r>
              <a:rPr lang="en-IN" sz="2600" u="sng" dirty="0">
                <a:latin typeface="Baskerville Old Face" panose="02020602080505020303" pitchFamily="18" charset="0"/>
              </a:rPr>
              <a:t> </a:t>
            </a:r>
            <a:r>
              <a:rPr lang="en-IN" sz="2600" b="1" u="sng" dirty="0">
                <a:latin typeface="Baskerville Old Face" panose="02020602080505020303" pitchFamily="18" charset="0"/>
              </a:rPr>
              <a:t>Incentivizing Users</a:t>
            </a:r>
            <a:r>
              <a:rPr lang="en-IN" sz="2600" u="sng" dirty="0">
                <a:latin typeface="Baskerville Old Face" panose="02020602080505020303" pitchFamily="18" charset="0"/>
              </a:rPr>
              <a:t>:</a:t>
            </a:r>
          </a:p>
          <a:p>
            <a:pPr lvl="0"/>
            <a:r>
              <a:rPr lang="en-IN" sz="2600" dirty="0">
                <a:latin typeface="Baskerville Old Face" panose="02020602080505020303" pitchFamily="18" charset="0"/>
              </a:rPr>
              <a:t>Introduction of a </a:t>
            </a:r>
            <a:r>
              <a:rPr lang="en-IN" sz="2600" b="1" dirty="0">
                <a:latin typeface="Baskerville Old Face" panose="02020602080505020303" pitchFamily="18" charset="0"/>
              </a:rPr>
              <a:t>reward system</a:t>
            </a:r>
            <a:r>
              <a:rPr lang="en-IN" sz="2600" dirty="0">
                <a:latin typeface="Baskerville Old Face" panose="02020602080505020303" pitchFamily="18" charset="0"/>
              </a:rPr>
              <a:t> where users earn points or badges for reporting garbage. These rewards can be exchanged for discounts, donations, or other community-driven benefits. This could increase user engagement and participation.</a:t>
            </a:r>
          </a:p>
          <a:p>
            <a:pPr>
              <a:buFont typeface="Wingdings" panose="05000000000000000000" pitchFamily="2" charset="2"/>
              <a:buChar char="Ø"/>
            </a:pPr>
            <a:r>
              <a:rPr lang="en-IN" sz="2600" u="sng" dirty="0">
                <a:latin typeface="Baskerville Old Face" panose="02020602080505020303" pitchFamily="18" charset="0"/>
              </a:rPr>
              <a:t>  </a:t>
            </a:r>
            <a:r>
              <a:rPr lang="en-IN" sz="2600" b="1" u="sng" dirty="0">
                <a:latin typeface="Baskerville Old Face" panose="02020602080505020303" pitchFamily="18" charset="0"/>
              </a:rPr>
              <a:t>Collaborating with NGOs and Environmental Agencies</a:t>
            </a:r>
            <a:r>
              <a:rPr lang="en-IN" sz="2600" u="sng" dirty="0">
                <a:latin typeface="Baskerville Old Face" panose="02020602080505020303" pitchFamily="18" charset="0"/>
              </a:rPr>
              <a:t>:</a:t>
            </a:r>
          </a:p>
          <a:p>
            <a:pPr lvl="0"/>
            <a:r>
              <a:rPr lang="en-IN" sz="2600" dirty="0">
                <a:latin typeface="Baskerville Old Face" panose="02020602080505020303" pitchFamily="18" charset="0"/>
              </a:rPr>
              <a:t>Partnering with </a:t>
            </a:r>
            <a:r>
              <a:rPr lang="en-IN" sz="2600" b="1" dirty="0">
                <a:latin typeface="Baskerville Old Face" panose="02020602080505020303" pitchFamily="18" charset="0"/>
              </a:rPr>
              <a:t>environmental NGOs</a:t>
            </a:r>
            <a:r>
              <a:rPr lang="en-IN" sz="2600" dirty="0">
                <a:latin typeface="Baskerville Old Face" panose="02020602080505020303" pitchFamily="18" charset="0"/>
              </a:rPr>
              <a:t> and other organizations to scale up the initiative, bringing in more volunteers and resources for clean up drives. This could include waste collection drives and recycling initiatives.</a:t>
            </a:r>
          </a:p>
          <a:p>
            <a:endParaRPr lang="en-IN" dirty="0"/>
          </a:p>
        </p:txBody>
      </p:sp>
      <p:sp>
        <p:nvSpPr>
          <p:cNvPr id="5" name="Text Placeholder 4">
            <a:extLst>
              <a:ext uri="{FF2B5EF4-FFF2-40B4-BE49-F238E27FC236}">
                <a16:creationId xmlns:a16="http://schemas.microsoft.com/office/drawing/2014/main" id="{98388BE9-FEDF-4105-A516-614B0DC14806}"/>
              </a:ext>
            </a:extLst>
          </p:cNvPr>
          <p:cNvSpPr>
            <a:spLocks noGrp="1"/>
          </p:cNvSpPr>
          <p:nvPr>
            <p:ph type="body" sz="quarter" idx="3"/>
          </p:nvPr>
        </p:nvSpPr>
        <p:spPr>
          <a:xfrm>
            <a:off x="6172200" y="348791"/>
            <a:ext cx="5183188" cy="829559"/>
          </a:xfrm>
        </p:spPr>
        <p:txBody>
          <a:bodyPr/>
          <a:lstStyle/>
          <a:p>
            <a:pPr algn="ctr"/>
            <a:r>
              <a:rPr lang="en-IN" sz="2800" u="sng" dirty="0">
                <a:latin typeface="Baskerville Old Face" panose="02020602080505020303" pitchFamily="18" charset="0"/>
              </a:rPr>
              <a:t>Unique Selling Proposition (USP):</a:t>
            </a:r>
          </a:p>
          <a:p>
            <a:endParaRPr lang="en-IN" dirty="0"/>
          </a:p>
        </p:txBody>
      </p:sp>
      <p:sp>
        <p:nvSpPr>
          <p:cNvPr id="6" name="Content Placeholder 5">
            <a:extLst>
              <a:ext uri="{FF2B5EF4-FFF2-40B4-BE49-F238E27FC236}">
                <a16:creationId xmlns:a16="http://schemas.microsoft.com/office/drawing/2014/main" id="{90626F8A-55F3-41EB-8E11-60AB7DA06414}"/>
              </a:ext>
            </a:extLst>
          </p:cNvPr>
          <p:cNvSpPr>
            <a:spLocks noGrp="1"/>
          </p:cNvSpPr>
          <p:nvPr>
            <p:ph sz="quarter" idx="4"/>
          </p:nvPr>
        </p:nvSpPr>
        <p:spPr>
          <a:xfrm>
            <a:off x="6455004" y="895546"/>
            <a:ext cx="5183188" cy="5811624"/>
          </a:xfrm>
        </p:spPr>
        <p:txBody>
          <a:bodyPr>
            <a:normAutofit fontScale="77500" lnSpcReduction="20000"/>
          </a:bodyPr>
          <a:lstStyle/>
          <a:p>
            <a:pPr lvl="0">
              <a:buFont typeface="Wingdings" panose="05000000000000000000" pitchFamily="2" charset="2"/>
              <a:buChar char="Ø"/>
            </a:pPr>
            <a:r>
              <a:rPr lang="en-IN" sz="2300" b="1" u="sng" dirty="0">
                <a:latin typeface="Baskerville Old Face" panose="02020602080505020303" pitchFamily="18" charset="0"/>
              </a:rPr>
              <a:t> Reporting and Municipal Integration</a:t>
            </a:r>
            <a:r>
              <a:rPr lang="en-IN" sz="2300" u="sng" dirty="0">
                <a:latin typeface="Baskerville Old Face" panose="02020602080505020303" pitchFamily="18" charset="0"/>
              </a:rPr>
              <a:t>:</a:t>
            </a:r>
          </a:p>
          <a:p>
            <a:pPr lvl="1"/>
            <a:r>
              <a:rPr lang="en-IN" sz="2300" dirty="0">
                <a:latin typeface="Baskerville Old Face" panose="02020602080505020303" pitchFamily="18" charset="0"/>
              </a:rPr>
              <a:t>Unlike traditional complaint systems, our project automates the process by capturing, uploading, and sharing garbage reports with municipal corporations. This saves time for both the users and municipal teams, improving the efficiency of waste management.</a:t>
            </a:r>
          </a:p>
          <a:p>
            <a:pPr lvl="1"/>
            <a:endParaRPr lang="en-IN" sz="2300" dirty="0">
              <a:latin typeface="Baskerville Old Face" panose="02020602080505020303" pitchFamily="18" charset="0"/>
            </a:endParaRPr>
          </a:p>
          <a:p>
            <a:pPr lvl="0">
              <a:buFont typeface="Wingdings" panose="05000000000000000000" pitchFamily="2" charset="2"/>
              <a:buChar char="Ø"/>
            </a:pPr>
            <a:r>
              <a:rPr lang="en-IN" sz="2300" b="1" u="sng" dirty="0">
                <a:latin typeface="Baskerville Old Face" panose="02020602080505020303" pitchFamily="18" charset="0"/>
              </a:rPr>
              <a:t> User-Friendly Interface</a:t>
            </a:r>
            <a:r>
              <a:rPr lang="en-IN" sz="2300" u="sng" dirty="0">
                <a:latin typeface="Baskerville Old Face" panose="02020602080505020303" pitchFamily="18" charset="0"/>
              </a:rPr>
              <a:t>:</a:t>
            </a:r>
          </a:p>
          <a:p>
            <a:pPr lvl="1"/>
            <a:r>
              <a:rPr lang="en-IN" sz="2300" dirty="0">
                <a:latin typeface="Baskerville Old Face" panose="02020602080505020303" pitchFamily="18" charset="0"/>
              </a:rPr>
              <a:t>The system prioritizes ease of use, allowing anyone with a smartphone to report garbage in just a few clicks. The focus on a simple and intuitive mobile experience makes it accessible to a large number of users, even those with minimal tech-knowledge.</a:t>
            </a:r>
          </a:p>
          <a:p>
            <a:pPr lvl="1"/>
            <a:endParaRPr lang="en-IN" sz="2300" dirty="0">
              <a:latin typeface="Baskerville Old Face" panose="02020602080505020303" pitchFamily="18" charset="0"/>
            </a:endParaRPr>
          </a:p>
          <a:p>
            <a:pPr>
              <a:buFont typeface="Wingdings" panose="05000000000000000000" pitchFamily="2" charset="2"/>
              <a:buChar char="Ø"/>
            </a:pPr>
            <a:r>
              <a:rPr lang="en-US" sz="2300" b="1" u="sng" dirty="0">
                <a:latin typeface="Baskerville Old Face" panose="02020602080505020303" pitchFamily="18" charset="0"/>
              </a:rPr>
              <a:t>GPS Map Integration for Accurate Reporting and Efficient Cleanup</a:t>
            </a:r>
          </a:p>
          <a:p>
            <a:r>
              <a:rPr lang="en-US" sz="2300" dirty="0">
                <a:latin typeface="Baskerville Old Face" panose="02020602080505020303" pitchFamily="18" charset="0"/>
              </a:rPr>
              <a:t>One of the standout features of our </a:t>
            </a:r>
            <a:r>
              <a:rPr lang="en-US" sz="2300" b="1" dirty="0">
                <a:latin typeface="Baskerville Old Face" panose="02020602080505020303" pitchFamily="18" charset="0"/>
              </a:rPr>
              <a:t>Smart Garbage Reporting System</a:t>
            </a:r>
            <a:r>
              <a:rPr lang="en-US" sz="2300" dirty="0">
                <a:latin typeface="Baskerville Old Face" panose="02020602080505020303" pitchFamily="18" charset="0"/>
              </a:rPr>
              <a:t> is the integration of </a:t>
            </a:r>
            <a:r>
              <a:rPr lang="en-US" sz="2300" b="1" dirty="0">
                <a:latin typeface="Baskerville Old Face" panose="02020602080505020303" pitchFamily="18" charset="0"/>
              </a:rPr>
              <a:t>GPS mapping technology</a:t>
            </a:r>
            <a:r>
              <a:rPr lang="en-US" sz="2300" dirty="0">
                <a:latin typeface="Baskerville Old Face" panose="02020602080505020303" pitchFamily="18" charset="0"/>
              </a:rPr>
              <a:t>. This unique feature allows users to </a:t>
            </a:r>
            <a:r>
              <a:rPr lang="en-US" sz="2300" b="1" dirty="0">
                <a:latin typeface="Baskerville Old Face" panose="02020602080505020303" pitchFamily="18" charset="0"/>
              </a:rPr>
              <a:t>precisely pinpoint the location of the garbage</a:t>
            </a:r>
            <a:r>
              <a:rPr lang="en-US" sz="2300" dirty="0">
                <a:latin typeface="Baskerville Old Face" panose="02020602080505020303" pitchFamily="18" charset="0"/>
              </a:rPr>
              <a:t> they are reporting, ensuring that municipal authorities can easily identify and locate the problem area in real time.</a:t>
            </a:r>
          </a:p>
          <a:p>
            <a:endParaRPr lang="en-IN" dirty="0"/>
          </a:p>
        </p:txBody>
      </p:sp>
      <p:pic>
        <p:nvPicPr>
          <p:cNvPr id="8" name="Picture 7">
            <a:extLst>
              <a:ext uri="{FF2B5EF4-FFF2-40B4-BE49-F238E27FC236}">
                <a16:creationId xmlns:a16="http://schemas.microsoft.com/office/drawing/2014/main" id="{35E31BA8-E45A-4B55-9147-C28C6A81AC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426"/>
            <a:ext cx="1624731" cy="1399025"/>
          </a:xfrm>
          <a:prstGeom prst="rect">
            <a:avLst/>
          </a:prstGeom>
        </p:spPr>
      </p:pic>
    </p:spTree>
    <p:extLst>
      <p:ext uri="{BB962C8B-B14F-4D97-AF65-F5344CB8AC3E}">
        <p14:creationId xmlns:p14="http://schemas.microsoft.com/office/powerpoint/2010/main" val="25855056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224</TotalTime>
  <Words>898</Words>
  <Application>Microsoft Office PowerPoint</Application>
  <PresentationFormat>Widescreen</PresentationFormat>
  <Paragraphs>68</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Baskerville Old Face</vt:lpstr>
      <vt:lpstr>Calibri</vt:lpstr>
      <vt:lpstr>Calibri Light</vt:lpstr>
      <vt:lpstr>Wingdings</vt:lpstr>
      <vt:lpstr>Office Theme</vt:lpstr>
      <vt:lpstr>TECHNOFUSION 1.0 </vt:lpstr>
      <vt:lpstr>PowerPoint Presentation</vt:lpstr>
      <vt:lpstr>Challenge - Real-time, accurate reporting, seamless integration with municipal authorities, and maintaining scalability and user engagement for efficient waste management.</vt:lpstr>
      <vt:lpstr>Solution Overview</vt:lpstr>
      <vt:lpstr>INTRODUCTION</vt:lpstr>
      <vt:lpstr>ROADMAP (System Flowchart)</vt:lpstr>
      <vt:lpstr>Technologies Used</vt:lpstr>
      <vt:lpstr>PowerPoint Presentation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TECHFUSION 1.0</dc:title>
  <dc:creator>KASHISH SHARMA</dc:creator>
  <cp:lastModifiedBy>kashishsharmaplp@gmail.com</cp:lastModifiedBy>
  <cp:revision>29</cp:revision>
  <dcterms:created xsi:type="dcterms:W3CDTF">2025-03-26T15:20:22Z</dcterms:created>
  <dcterms:modified xsi:type="dcterms:W3CDTF">2025-03-27T19:07:27Z</dcterms:modified>
</cp:coreProperties>
</file>

<file path=docProps/thumbnail.jpeg>
</file>